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4"/>
  </p:sldMasterIdLst>
  <p:notesMasterIdLst>
    <p:notesMasterId r:id="rId45"/>
  </p:notesMasterIdLst>
  <p:handoutMasterIdLst>
    <p:handoutMasterId r:id="rId46"/>
  </p:handoutMasterIdLst>
  <p:sldIdLst>
    <p:sldId id="267" r:id="rId5"/>
    <p:sldId id="310" r:id="rId6"/>
    <p:sldId id="279" r:id="rId7"/>
    <p:sldId id="283" r:id="rId8"/>
    <p:sldId id="289" r:id="rId9"/>
    <p:sldId id="316" r:id="rId10"/>
    <p:sldId id="317" r:id="rId11"/>
    <p:sldId id="313" r:id="rId12"/>
    <p:sldId id="314" r:id="rId13"/>
    <p:sldId id="318" r:id="rId14"/>
    <p:sldId id="319" r:id="rId15"/>
    <p:sldId id="320" r:id="rId16"/>
    <p:sldId id="321" r:id="rId17"/>
    <p:sldId id="322" r:id="rId18"/>
    <p:sldId id="323" r:id="rId19"/>
    <p:sldId id="324" r:id="rId20"/>
    <p:sldId id="330" r:id="rId21"/>
    <p:sldId id="315" r:id="rId22"/>
    <p:sldId id="325" r:id="rId23"/>
    <p:sldId id="326" r:id="rId24"/>
    <p:sldId id="327" r:id="rId25"/>
    <p:sldId id="333" r:id="rId26"/>
    <p:sldId id="331" r:id="rId27"/>
    <p:sldId id="332" r:id="rId28"/>
    <p:sldId id="288" r:id="rId29"/>
    <p:sldId id="335" r:id="rId30"/>
    <p:sldId id="336" r:id="rId31"/>
    <p:sldId id="290" r:id="rId32"/>
    <p:sldId id="292" r:id="rId33"/>
    <p:sldId id="309" r:id="rId34"/>
    <p:sldId id="328" r:id="rId35"/>
    <p:sldId id="293" r:id="rId36"/>
    <p:sldId id="299" r:id="rId37"/>
    <p:sldId id="300" r:id="rId38"/>
    <p:sldId id="302" r:id="rId39"/>
    <p:sldId id="303" r:id="rId40"/>
    <p:sldId id="304" r:id="rId41"/>
    <p:sldId id="305" r:id="rId42"/>
    <p:sldId id="337" r:id="rId43"/>
    <p:sldId id="294" r:id="rId44"/>
  </p:sldIdLst>
  <p:sldSz cx="12188825"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6433" autoAdjust="0"/>
  </p:normalViewPr>
  <p:slideViewPr>
    <p:cSldViewPr>
      <p:cViewPr varScale="1">
        <p:scale>
          <a:sx n="104" d="100"/>
          <a:sy n="104" d="100"/>
        </p:scale>
        <p:origin x="132" y="258"/>
      </p:cViewPr>
      <p:guideLst>
        <p:guide pos="3839"/>
        <p:guide orient="horz" pos="216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howGuides="1">
      <p:cViewPr varScale="1">
        <p:scale>
          <a:sx n="63" d="100"/>
          <a:sy n="63" d="100"/>
        </p:scale>
        <p:origin x="2838" y="10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image" Target="../media/image1.jpeg"/><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oleObject" Target="file:///\\pbcgov.org\csd\user\slanier\Focus%20Groups\Raw%20Data-Focus%20Groups%20and%20Client%20Interviews.xlsx" TargetMode="External"/><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3" Type="http://schemas.openxmlformats.org/officeDocument/2006/relationships/image" Target="../media/image1.jpeg"/><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Book2" TargetMode="External"/></Relationships>
</file>

<file path=ppt/charts/_rels/chart5.xml.rels><?xml version="1.0" encoding="UTF-8" standalone="yes"?>
<Relationships xmlns="http://schemas.openxmlformats.org/package/2006/relationships"><Relationship Id="rId3" Type="http://schemas.openxmlformats.org/officeDocument/2006/relationships/oleObject" Target="file:///\\pbcgov.org\csd\user\slanier\Focus%20Groups\Raw%20Data-Focus%20Groups%20and%20Client%20Interviews.xlsx" TargetMode="External"/><Relationship Id="rId2" Type="http://schemas.microsoft.com/office/2011/relationships/chartColorStyle" Target="colors4.xml"/><Relationship Id="rId1" Type="http://schemas.microsoft.com/office/2011/relationships/chartStyle" Target="style4.xml"/></Relationships>
</file>

<file path=ppt/charts/_rels/chart6.xml.rels><?xml version="1.0" encoding="UTF-8" standalone="yes"?>
<Relationships xmlns="http://schemas.openxmlformats.org/package/2006/relationships"><Relationship Id="rId3" Type="http://schemas.openxmlformats.org/officeDocument/2006/relationships/oleObject" Target="file:///\\pbcgov.org\csd\user\slanier\Focus%20Groups\Raw%20Data-Focus%20Groups%20and%20Client%20Interviews.xlsx" TargetMode="External"/><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manualLayout>
          <c:layoutTarget val="inner"/>
          <c:xMode val="edge"/>
          <c:yMode val="edge"/>
          <c:x val="0.17279232283464566"/>
          <c:y val="0.10019370078740157"/>
          <c:w val="0.77303204965384298"/>
          <c:h val="0.68823648293963247"/>
        </c:manualLayout>
      </c:layout>
      <c:areaChart>
        <c:grouping val="standard"/>
        <c:varyColors val="0"/>
        <c:ser>
          <c:idx val="0"/>
          <c:order val="0"/>
          <c:tx>
            <c:strRef>
              <c:f>Sheet1!$B$1</c:f>
              <c:strCache>
                <c:ptCount val="1"/>
                <c:pt idx="0">
                  <c:v>Number of Cases</c:v>
                </c:pt>
              </c:strCache>
            </c:strRef>
          </c:tx>
          <c:spPr>
            <a:solidFill>
              <a:srgbClr val="FFD403"/>
            </a:solidFill>
            <a:ln>
              <a:solidFill>
                <a:schemeClr val="tx1"/>
              </a:solidFill>
            </a:ln>
          </c:spPr>
          <c:dLbls>
            <c:dLbl>
              <c:idx val="0"/>
              <c:layout>
                <c:manualLayout>
                  <c:x val="3.694196414033854E-2"/>
                  <c:y val="-0.31758740157480314"/>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CDB0-4CC0-9B59-5F8172BCD147}"/>
                </c:ext>
              </c:extLst>
            </c:dLbl>
            <c:dLbl>
              <c:idx val="1"/>
              <c:layout>
                <c:manualLayout>
                  <c:x val="1.361400770849587E-2"/>
                  <c:y val="-0.2889303796768655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CDB0-4CC0-9B59-5F8172BCD147}"/>
                </c:ext>
              </c:extLst>
            </c:dLbl>
            <c:dLbl>
              <c:idx val="2"/>
              <c:layout>
                <c:manualLayout>
                  <c:x val="7.4773592490127924E-3"/>
                  <c:y val="-0.2524582805167098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CDB0-4CC0-9B59-5F8172BCD147}"/>
                </c:ext>
              </c:extLst>
            </c:dLbl>
            <c:dLbl>
              <c:idx val="3"/>
              <c:layout>
                <c:manualLayout>
                  <c:x val="2.4768863351540518E-3"/>
                  <c:y val="-0.24706039899434784"/>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CDB0-4CC0-9B59-5F8172BCD147}"/>
                </c:ext>
              </c:extLst>
            </c:dLbl>
            <c:dLbl>
              <c:idx val="4"/>
              <c:layout>
                <c:manualLayout>
                  <c:x val="-6.8265115509210548E-3"/>
                  <c:y val="-0.23235608413085826"/>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CDB0-4CC0-9B59-5F8172BCD147}"/>
                </c:ext>
              </c:extLst>
            </c:dLbl>
            <c:dLbl>
              <c:idx val="5"/>
              <c:layout>
                <c:manualLayout>
                  <c:x val="-1.4102291267645598E-3"/>
                  <c:y val="-0.25667554493510053"/>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CDB0-4CC0-9B59-5F8172BCD147}"/>
                </c:ext>
              </c:extLst>
            </c:dLbl>
            <c:dLbl>
              <c:idx val="6"/>
              <c:layout>
                <c:manualLayout>
                  <c:x val="2.1422997800949455E-3"/>
                  <c:y val="-0.25998043846784269"/>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6-CDB0-4CC0-9B59-5F8172BCD147}"/>
                </c:ext>
              </c:extLst>
            </c:dLbl>
            <c:dLbl>
              <c:idx val="7"/>
              <c:layout>
                <c:manualLayout>
                  <c:x val="1.0358917635295589E-2"/>
                  <c:y val="-0.23114575586222638"/>
                </c:manualLayout>
              </c:layout>
              <c:showLegendKey val="0"/>
              <c:showVal val="1"/>
              <c:showCatName val="0"/>
              <c:showSerName val="0"/>
              <c:showPercent val="0"/>
              <c:showBubbleSize val="0"/>
              <c:extLst>
                <c:ext xmlns:c15="http://schemas.microsoft.com/office/drawing/2012/chart" uri="{CE6537A1-D6FC-4f65-9D91-7224C49458BB}">
                  <c15:layout>
                    <c:manualLayout>
                      <c:w val="6.9682589676290457E-2"/>
                      <c:h val="6.1494351249572067E-2"/>
                    </c:manualLayout>
                  </c15:layout>
                </c:ext>
                <c:ext xmlns:c16="http://schemas.microsoft.com/office/drawing/2014/chart" uri="{C3380CC4-5D6E-409C-BE32-E72D297353CC}">
                  <c16:uniqueId val="{00000007-CDB0-4CC0-9B59-5F8172BCD147}"/>
                </c:ext>
              </c:extLst>
            </c:dLbl>
            <c:dLbl>
              <c:idx val="8"/>
              <c:layout>
                <c:manualLayout>
                  <c:x val="-1.0101440022699864E-3"/>
                  <c:y val="-0.2424000902775764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8-CDB0-4CC0-9B59-5F8172BCD147}"/>
                </c:ext>
              </c:extLst>
            </c:dLbl>
            <c:dLbl>
              <c:idx val="9"/>
              <c:layout>
                <c:manualLayout>
                  <c:x val="-6.308316190206064E-3"/>
                  <c:y val="-0.25719597597298183"/>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9-CDB0-4CC0-9B59-5F8172BCD147}"/>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Sheet1!$A$2:$A$15</c:f>
              <c:numCache>
                <c:formatCode>General</c:formatCode>
                <c:ptCount val="10"/>
                <c:pt idx="0">
                  <c:v>2008</c:v>
                </c:pt>
                <c:pt idx="1">
                  <c:v>2009</c:v>
                </c:pt>
                <c:pt idx="2">
                  <c:v>2010</c:v>
                </c:pt>
                <c:pt idx="3">
                  <c:v>2011</c:v>
                </c:pt>
                <c:pt idx="4">
                  <c:v>2012</c:v>
                </c:pt>
                <c:pt idx="5">
                  <c:v>2013</c:v>
                </c:pt>
                <c:pt idx="6">
                  <c:v>2014</c:v>
                </c:pt>
                <c:pt idx="7">
                  <c:v>2015</c:v>
                </c:pt>
                <c:pt idx="8">
                  <c:v>2016</c:v>
                </c:pt>
                <c:pt idx="9">
                  <c:v>2017</c:v>
                </c:pt>
              </c:numCache>
            </c:numRef>
          </c:cat>
          <c:val>
            <c:numRef>
              <c:f>Sheet1!$B$2:$B$15</c:f>
              <c:numCache>
                <c:formatCode>General</c:formatCode>
                <c:ptCount val="10"/>
                <c:pt idx="0">
                  <c:v>449</c:v>
                </c:pt>
                <c:pt idx="1">
                  <c:v>348</c:v>
                </c:pt>
                <c:pt idx="2">
                  <c:v>311</c:v>
                </c:pt>
                <c:pt idx="3">
                  <c:v>314</c:v>
                </c:pt>
                <c:pt idx="4">
                  <c:v>265</c:v>
                </c:pt>
                <c:pt idx="5">
                  <c:v>324</c:v>
                </c:pt>
                <c:pt idx="6">
                  <c:v>317</c:v>
                </c:pt>
                <c:pt idx="7">
                  <c:v>283</c:v>
                </c:pt>
                <c:pt idx="8">
                  <c:v>298</c:v>
                </c:pt>
                <c:pt idx="9">
                  <c:v>323</c:v>
                </c:pt>
              </c:numCache>
            </c:numRef>
          </c:val>
          <c:extLst>
            <c:ext xmlns:c16="http://schemas.microsoft.com/office/drawing/2014/chart" uri="{C3380CC4-5D6E-409C-BE32-E72D297353CC}">
              <c16:uniqueId val="{0000000A-CDB0-4CC0-9B59-5F8172BCD147}"/>
            </c:ext>
          </c:extLst>
        </c:ser>
        <c:dLbls>
          <c:showLegendKey val="0"/>
          <c:showVal val="1"/>
          <c:showCatName val="0"/>
          <c:showSerName val="0"/>
          <c:showPercent val="0"/>
          <c:showBubbleSize val="0"/>
        </c:dLbls>
        <c:axId val="293033296"/>
        <c:axId val="293038784"/>
      </c:areaChart>
      <c:catAx>
        <c:axId val="293033296"/>
        <c:scaling>
          <c:orientation val="minMax"/>
        </c:scaling>
        <c:delete val="0"/>
        <c:axPos val="b"/>
        <c:title>
          <c:tx>
            <c:rich>
              <a:bodyPr/>
              <a:lstStyle/>
              <a:p>
                <a:pPr>
                  <a:defRPr/>
                </a:pPr>
                <a:r>
                  <a:rPr lang="en-US"/>
                  <a:t>Year of Diagnosis</a:t>
                </a:r>
              </a:p>
            </c:rich>
          </c:tx>
          <c:layout>
            <c:manualLayout>
              <c:xMode val="edge"/>
              <c:yMode val="edge"/>
              <c:x val="0.39762006100588776"/>
              <c:y val="0.89570749731493049"/>
            </c:manualLayout>
          </c:layout>
          <c:overlay val="0"/>
        </c:title>
        <c:numFmt formatCode="General" sourceLinked="1"/>
        <c:majorTickMark val="out"/>
        <c:minorTickMark val="none"/>
        <c:tickLblPos val="nextTo"/>
        <c:crossAx val="293038784"/>
        <c:crosses val="autoZero"/>
        <c:auto val="1"/>
        <c:lblAlgn val="ctr"/>
        <c:lblOffset val="100"/>
        <c:noMultiLvlLbl val="0"/>
      </c:catAx>
      <c:valAx>
        <c:axId val="293038784"/>
        <c:scaling>
          <c:orientation val="minMax"/>
          <c:min val="0"/>
        </c:scaling>
        <c:delete val="0"/>
        <c:axPos val="l"/>
        <c:title>
          <c:tx>
            <c:rich>
              <a:bodyPr rot="-5400000" vert="horz"/>
              <a:lstStyle/>
              <a:p>
                <a:pPr>
                  <a:defRPr/>
                </a:pPr>
                <a:r>
                  <a:rPr lang="en-US"/>
                  <a:t>Number of Cases</a:t>
                </a:r>
              </a:p>
            </c:rich>
          </c:tx>
          <c:layout>
            <c:manualLayout>
              <c:xMode val="edge"/>
              <c:yMode val="edge"/>
              <c:x val="3.0025655576836677E-2"/>
              <c:y val="0.25103562784359029"/>
            </c:manualLayout>
          </c:layout>
          <c:overlay val="0"/>
        </c:title>
        <c:numFmt formatCode="General" sourceLinked="1"/>
        <c:majorTickMark val="out"/>
        <c:minorTickMark val="none"/>
        <c:tickLblPos val="nextTo"/>
        <c:crossAx val="293033296"/>
        <c:crosses val="autoZero"/>
        <c:crossBetween val="midCat"/>
      </c:valAx>
    </c:plotArea>
    <c:plotVisOnly val="1"/>
    <c:dispBlanksAs val="zero"/>
    <c:showDLblsOverMax val="0"/>
  </c:chart>
  <c:txPr>
    <a:bodyPr/>
    <a:lstStyle/>
    <a:p>
      <a:pPr>
        <a:defRPr sz="2000" b="0">
          <a:latin typeface="Arial" panose="020B0604020202020204" pitchFamily="34" charset="0"/>
          <a:cs typeface="Arial" panose="020B0604020202020204" pitchFamily="34" charset="0"/>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plotArea>
      <c:layout>
        <c:manualLayout>
          <c:layoutTarget val="inner"/>
          <c:xMode val="edge"/>
          <c:yMode val="edge"/>
          <c:x val="0.36588310103732818"/>
          <c:y val="5.2117950664971914E-2"/>
          <c:w val="0.60381409985042189"/>
          <c:h val="0.94607843137254899"/>
        </c:manualLayout>
      </c:layout>
      <c:barChart>
        <c:barDir val="bar"/>
        <c:grouping val="clustered"/>
        <c:varyColors val="0"/>
        <c:ser>
          <c:idx val="0"/>
          <c:order val="0"/>
          <c:tx>
            <c:strRef>
              <c:f>Sheet1!$B$1</c:f>
              <c:strCache>
                <c:ptCount val="1"/>
                <c:pt idx="0">
                  <c:v>   </c:v>
                </c:pt>
              </c:strCache>
            </c:strRef>
          </c:tx>
          <c:spPr>
            <a:blipFill>
              <a:blip xmlns:r="http://schemas.openxmlformats.org/officeDocument/2006/relationships" r:embed="rId3">
                <a:duotone>
                  <a:schemeClr val="accent1">
                    <a:shade val="74000"/>
                    <a:satMod val="130000"/>
                    <a:lumMod val="90000"/>
                  </a:schemeClr>
                  <a:schemeClr val="accent1">
                    <a:tint val="94000"/>
                    <a:satMod val="120000"/>
                    <a:lumMod val="104000"/>
                  </a:schemeClr>
                </a:duotone>
              </a:blip>
              <a:tile tx="0" ty="0" sx="100000" sy="100000" flip="none" algn="tl"/>
            </a:blipFill>
            <a:ln>
              <a:noFill/>
            </a:ln>
            <a:effectLst>
              <a:outerShdw blurRad="38100" dist="25400" dir="5400000" rotWithShape="0">
                <a:srgbClr val="000000">
                  <a:alpha val="60000"/>
                </a:srgbClr>
              </a:outerShdw>
            </a:effectLst>
          </c:spPr>
          <c:invertIfNegative val="0"/>
          <c:dPt>
            <c:idx val="2"/>
            <c:invertIfNegative val="0"/>
            <c:bubble3D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1-2EA6-4316-A1B2-86F253BE7D50}"/>
              </c:ext>
            </c:extLst>
          </c:dPt>
          <c:dPt>
            <c:idx val="4"/>
            <c:invertIfNegative val="0"/>
            <c:bubble3D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extLst>
              <c:ext xmlns:c16="http://schemas.microsoft.com/office/drawing/2014/chart" uri="{C3380CC4-5D6E-409C-BE32-E72D297353CC}">
                <c16:uniqueId val="{00000003-2EA6-4316-A1B2-86F253BE7D50}"/>
              </c:ext>
            </c:extLst>
          </c:dPt>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lt1">
                        <a:lumMod val="8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Sheet1!$A$2:$A$10</c:f>
              <c:strCache>
                <c:ptCount val="9"/>
                <c:pt idx="0">
                  <c:v>Hispanic IDU</c:v>
                </c:pt>
                <c:pt idx="1">
                  <c:v>White IDU</c:v>
                </c:pt>
                <c:pt idx="2">
                  <c:v>Black IDU</c:v>
                </c:pt>
                <c:pt idx="3">
                  <c:v>White Heterosexual</c:v>
                </c:pt>
                <c:pt idx="4">
                  <c:v>Hispanic Heterosexual</c:v>
                </c:pt>
                <c:pt idx="5">
                  <c:v>Hispanic MSM</c:v>
                </c:pt>
                <c:pt idx="6">
                  <c:v>Black MSM</c:v>
                </c:pt>
                <c:pt idx="7">
                  <c:v>White MSM</c:v>
                </c:pt>
                <c:pt idx="8">
                  <c:v>Black Heterosexual</c:v>
                </c:pt>
              </c:strCache>
            </c:strRef>
          </c:cat>
          <c:val>
            <c:numRef>
              <c:f>Sheet1!$B$2:$B$10</c:f>
              <c:numCache>
                <c:formatCode>0.0%</c:formatCode>
                <c:ptCount val="9"/>
                <c:pt idx="0">
                  <c:v>1.4424538743143478E-2</c:v>
                </c:pt>
                <c:pt idx="1">
                  <c:v>3.2509942715364691E-2</c:v>
                </c:pt>
                <c:pt idx="2">
                  <c:v>3.9503289913768988E-2</c:v>
                </c:pt>
                <c:pt idx="3">
                  <c:v>4.5292565159752371E-2</c:v>
                </c:pt>
                <c:pt idx="4">
                  <c:v>5.9802240303572077E-2</c:v>
                </c:pt>
                <c:pt idx="5">
                  <c:v>8.0016054292698938E-2</c:v>
                </c:pt>
                <c:pt idx="6">
                  <c:v>0.12136802033543741</c:v>
                </c:pt>
                <c:pt idx="7">
                  <c:v>0.17697425231996691</c:v>
                </c:pt>
                <c:pt idx="8">
                  <c:v>0.43010909621629512</c:v>
                </c:pt>
              </c:numCache>
            </c:numRef>
          </c:val>
          <c:extLst>
            <c:ext xmlns:c16="http://schemas.microsoft.com/office/drawing/2014/chart" uri="{C3380CC4-5D6E-409C-BE32-E72D297353CC}">
              <c16:uniqueId val="{00000004-2EA6-4316-A1B2-86F253BE7D50}"/>
            </c:ext>
          </c:extLst>
        </c:ser>
        <c:dLbls>
          <c:showLegendKey val="0"/>
          <c:showVal val="0"/>
          <c:showCatName val="0"/>
          <c:showSerName val="0"/>
          <c:showPercent val="0"/>
          <c:showBubbleSize val="0"/>
        </c:dLbls>
        <c:gapWidth val="115"/>
        <c:overlap val="-20"/>
        <c:axId val="1448992527"/>
        <c:axId val="1448986703"/>
      </c:barChart>
      <c:catAx>
        <c:axId val="1448992527"/>
        <c:scaling>
          <c:orientation val="minMax"/>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600" b="0" i="0" u="none" strike="noStrike" kern="1200" baseline="0">
                <a:solidFill>
                  <a:schemeClr val="lt1">
                    <a:lumMod val="85000"/>
                  </a:schemeClr>
                </a:solidFill>
                <a:latin typeface="+mn-lt"/>
                <a:ea typeface="+mn-ea"/>
                <a:cs typeface="+mn-cs"/>
              </a:defRPr>
            </a:pPr>
            <a:endParaRPr lang="en-US"/>
          </a:p>
        </c:txPr>
        <c:crossAx val="1448986703"/>
        <c:crosses val="autoZero"/>
        <c:auto val="1"/>
        <c:lblAlgn val="ctr"/>
        <c:lblOffset val="100"/>
        <c:noMultiLvlLbl val="0"/>
      </c:catAx>
      <c:valAx>
        <c:axId val="1448986703"/>
        <c:scaling>
          <c:orientation val="minMax"/>
        </c:scaling>
        <c:delete val="0"/>
        <c:axPos val="b"/>
        <c:majorGridlines>
          <c:spPr>
            <a:ln w="9525" cap="flat" cmpd="sng" algn="ctr">
              <a:solidFill>
                <a:schemeClr val="lt1">
                  <a:lumMod val="95000"/>
                  <a:alpha val="10000"/>
                </a:schemeClr>
              </a:solidFill>
              <a:round/>
            </a:ln>
            <a:effectLst/>
          </c:spPr>
        </c:majorGridlines>
        <c:numFmt formatCode="0" sourceLinked="0"/>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1448992527"/>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00" b="0" i="1" u="none" strike="noStrike" kern="1200" cap="none" baseline="0">
                <a:solidFill>
                  <a:schemeClr val="lt1">
                    <a:lumMod val="85000"/>
                  </a:schemeClr>
                </a:solidFill>
                <a:latin typeface="Californian FB" panose="0207040306080B030204" pitchFamily="18" charset="0"/>
                <a:ea typeface="+mn-ea"/>
                <a:cs typeface="+mn-cs"/>
              </a:defRPr>
            </a:pPr>
            <a:r>
              <a:rPr lang="en-US" sz="1100" b="0" i="1">
                <a:latin typeface="Californian FB" panose="0207040306080B030204" pitchFamily="18" charset="0"/>
              </a:rPr>
              <a:t>MSM HIV Case for Palm Beach County</a:t>
            </a:r>
          </a:p>
        </c:rich>
      </c:tx>
      <c:layout/>
      <c:overlay val="0"/>
      <c:spPr>
        <a:noFill/>
        <a:ln>
          <a:noFill/>
        </a:ln>
        <a:effectLst/>
      </c:spPr>
      <c:txPr>
        <a:bodyPr rot="0" spcFirstLastPara="1" vertOverflow="ellipsis" vert="horz" wrap="square" anchor="ctr" anchorCtr="1"/>
        <a:lstStyle/>
        <a:p>
          <a:pPr>
            <a:defRPr sz="1100" b="0" i="1" u="none" strike="noStrike" kern="1200" cap="none" baseline="0">
              <a:solidFill>
                <a:schemeClr val="lt1">
                  <a:lumMod val="85000"/>
                </a:schemeClr>
              </a:solidFill>
              <a:latin typeface="Californian FB" panose="0207040306080B030204" pitchFamily="18" charset="0"/>
              <a:ea typeface="+mn-ea"/>
              <a:cs typeface="+mn-cs"/>
            </a:defRPr>
          </a:pPr>
          <a:endParaRPr lang="en-US"/>
        </a:p>
      </c:txPr>
    </c:title>
    <c:autoTitleDeleted val="0"/>
    <c:plotArea>
      <c:layout/>
      <c:lineChart>
        <c:grouping val="standard"/>
        <c:varyColors val="0"/>
        <c:ser>
          <c:idx val="0"/>
          <c:order val="0"/>
          <c:spPr>
            <a:ln w="22225" cap="rnd">
              <a:solidFill>
                <a:schemeClr val="accent1"/>
              </a:solidFill>
            </a:ln>
            <a:effectLst>
              <a:glow rad="139700">
                <a:schemeClr val="accent1">
                  <a:satMod val="175000"/>
                  <a:alpha val="14000"/>
                </a:schemeClr>
              </a:glow>
            </a:effectLst>
          </c:spPr>
          <c:marker>
            <c:symbol val="none"/>
          </c:marker>
          <c:cat>
            <c:numRef>
              <c:f>Sheet1!$Q$301:$U$301</c:f>
              <c:numCache>
                <c:formatCode>General</c:formatCode>
                <c:ptCount val="5"/>
                <c:pt idx="0">
                  <c:v>2013</c:v>
                </c:pt>
                <c:pt idx="1">
                  <c:v>2014</c:v>
                </c:pt>
                <c:pt idx="2">
                  <c:v>2015</c:v>
                </c:pt>
                <c:pt idx="3">
                  <c:v>2016</c:v>
                </c:pt>
                <c:pt idx="4">
                  <c:v>2017</c:v>
                </c:pt>
              </c:numCache>
            </c:numRef>
          </c:cat>
          <c:val>
            <c:numRef>
              <c:f>Sheet1!$Q$302:$U$302</c:f>
              <c:numCache>
                <c:formatCode>General</c:formatCode>
                <c:ptCount val="5"/>
                <c:pt idx="0">
                  <c:v>123</c:v>
                </c:pt>
                <c:pt idx="1">
                  <c:v>136</c:v>
                </c:pt>
                <c:pt idx="2">
                  <c:v>137</c:v>
                </c:pt>
                <c:pt idx="3">
                  <c:v>145</c:v>
                </c:pt>
                <c:pt idx="4">
                  <c:v>167</c:v>
                </c:pt>
              </c:numCache>
            </c:numRef>
          </c:val>
          <c:smooth val="0"/>
          <c:extLst>
            <c:ext xmlns:c16="http://schemas.microsoft.com/office/drawing/2014/chart" uri="{C3380CC4-5D6E-409C-BE32-E72D297353CC}">
              <c16:uniqueId val="{00000000-85B6-4817-95EB-323E39621938}"/>
            </c:ext>
          </c:extLst>
        </c:ser>
        <c:dLbls>
          <c:showLegendKey val="0"/>
          <c:showVal val="0"/>
          <c:showCatName val="0"/>
          <c:showSerName val="0"/>
          <c:showPercent val="0"/>
          <c:showBubbleSize val="0"/>
        </c:dLbls>
        <c:smooth val="0"/>
        <c:axId val="354261352"/>
        <c:axId val="355828672"/>
      </c:lineChart>
      <c:catAx>
        <c:axId val="354261352"/>
        <c:scaling>
          <c:orientation val="minMax"/>
        </c:scaling>
        <c:delete val="0"/>
        <c:axPos val="b"/>
        <c:majorGridlines>
          <c:spPr>
            <a:ln w="9525" cap="flat" cmpd="sng" algn="ctr">
              <a:gradFill>
                <a:gsLst>
                  <a:gs pos="100000">
                    <a:schemeClr val="dk1">
                      <a:lumMod val="75000"/>
                      <a:lumOff val="25000"/>
                    </a:schemeClr>
                  </a:gs>
                  <a:gs pos="0">
                    <a:schemeClr val="dk1">
                      <a:lumMod val="65000"/>
                      <a:lumOff val="3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Californian FB" panose="0207040306080B030204" pitchFamily="18" charset="0"/>
                <a:ea typeface="+mn-ea"/>
                <a:cs typeface="+mn-cs"/>
              </a:defRPr>
            </a:pPr>
            <a:endParaRPr lang="en-US"/>
          </a:p>
        </c:txPr>
        <c:crossAx val="355828672"/>
        <c:crosses val="autoZero"/>
        <c:auto val="1"/>
        <c:lblAlgn val="ctr"/>
        <c:lblOffset val="100"/>
        <c:noMultiLvlLbl val="0"/>
      </c:catAx>
      <c:valAx>
        <c:axId val="355828672"/>
        <c:scaling>
          <c:orientation val="minMax"/>
        </c:scaling>
        <c:delete val="0"/>
        <c:axPos val="l"/>
        <c:majorGridlines>
          <c:spPr>
            <a:ln w="9525" cap="flat" cmpd="sng" algn="ctr">
              <a:gradFill>
                <a:gsLst>
                  <a:gs pos="100000">
                    <a:schemeClr val="dk1">
                      <a:lumMod val="75000"/>
                      <a:lumOff val="25000"/>
                    </a:schemeClr>
                  </a:gs>
                  <a:gs pos="0">
                    <a:schemeClr val="dk1">
                      <a:lumMod val="65000"/>
                      <a:lumOff val="3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Californian FB" panose="0207040306080B030204" pitchFamily="18" charset="0"/>
                <a:ea typeface="+mn-ea"/>
                <a:cs typeface="+mn-cs"/>
              </a:defRPr>
            </a:pPr>
            <a:endParaRPr lang="en-US"/>
          </a:p>
        </c:txPr>
        <c:crossAx val="354261352"/>
        <c:crosses val="autoZero"/>
        <c:crossBetween val="between"/>
      </c:valAx>
      <c:spPr>
        <a:noFill/>
        <a:ln>
          <a:noFill/>
        </a:ln>
        <a:effectLst/>
      </c:spPr>
    </c:plotArea>
    <c:plotVisOnly val="1"/>
    <c:dispBlanksAs val="gap"/>
    <c:showDLblsOverMax val="0"/>
  </c:chart>
  <c:spPr>
    <a:solidFill>
      <a:schemeClr val="dk1">
        <a:lumMod val="75000"/>
        <a:lumOff val="25000"/>
      </a:schemeClr>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US" dirty="0">
                <a:latin typeface="Californian FB" panose="0207040306080B030204" pitchFamily="18" charset="0"/>
              </a:rPr>
              <a:t>PBC</a:t>
            </a:r>
            <a:r>
              <a:rPr lang="en-US" baseline="0" dirty="0">
                <a:latin typeface="Californian FB" panose="0207040306080B030204" pitchFamily="18" charset="0"/>
              </a:rPr>
              <a:t> MSM HIV Cases for 2017 </a:t>
            </a:r>
          </a:p>
          <a:p>
            <a:pPr>
              <a:defRPr/>
            </a:pPr>
            <a:r>
              <a:rPr lang="en-US" baseline="0" dirty="0">
                <a:latin typeface="Californian FB" panose="0207040306080B030204" pitchFamily="18" charset="0"/>
              </a:rPr>
              <a:t>by Race</a:t>
            </a:r>
            <a:endParaRPr lang="en-US" dirty="0">
              <a:latin typeface="Californian FB" panose="0207040306080B030204" pitchFamily="18" charset="0"/>
            </a:endParaRPr>
          </a:p>
        </c:rich>
      </c:tx>
      <c:layout/>
      <c:overlay val="0"/>
      <c:spPr>
        <a:noFill/>
        <a:ln>
          <a:noFill/>
        </a:ln>
        <a:effectLst/>
      </c:spPr>
      <c:txPr>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bar"/>
        <c:grouping val="clustered"/>
        <c:varyColors val="0"/>
        <c:ser>
          <c:idx val="0"/>
          <c:order val="0"/>
          <c:spPr>
            <a:blipFill>
              <a:blip xmlns:r="http://schemas.openxmlformats.org/officeDocument/2006/relationships" r:embed="rId3">
                <a:duotone>
                  <a:schemeClr val="accent1">
                    <a:shade val="74000"/>
                    <a:satMod val="130000"/>
                    <a:lumMod val="90000"/>
                  </a:schemeClr>
                  <a:schemeClr val="accent1">
                    <a:tint val="94000"/>
                    <a:satMod val="120000"/>
                    <a:lumMod val="104000"/>
                  </a:schemeClr>
                </a:duotone>
              </a:blip>
              <a:tile tx="0" ty="0" sx="100000" sy="100000" flip="none" algn="tl"/>
            </a:blipFill>
            <a:ln>
              <a:noFill/>
            </a:ln>
            <a:effectLst>
              <a:outerShdw blurRad="38100" dist="25400" dir="5400000" rotWithShape="0">
                <a:srgbClr val="000000">
                  <a:alpha val="60000"/>
                </a:srgbClr>
              </a:outerShdw>
            </a:effectLst>
            <a:sp3d/>
          </c:spPr>
          <c:invertIfNegative val="0"/>
          <c:cat>
            <c:strRef>
              <c:f>Sheet1!$D$4:$D$7</c:f>
              <c:strCache>
                <c:ptCount val="4"/>
                <c:pt idx="0">
                  <c:v>Black/African American</c:v>
                </c:pt>
                <c:pt idx="1">
                  <c:v>White</c:v>
                </c:pt>
                <c:pt idx="2">
                  <c:v>Hispanic</c:v>
                </c:pt>
                <c:pt idx="3">
                  <c:v>Other</c:v>
                </c:pt>
              </c:strCache>
            </c:strRef>
          </c:cat>
          <c:val>
            <c:numRef>
              <c:f>Sheet1!$E$4:$E$7</c:f>
              <c:numCache>
                <c:formatCode>General</c:formatCode>
                <c:ptCount val="4"/>
                <c:pt idx="0">
                  <c:v>60</c:v>
                </c:pt>
                <c:pt idx="1">
                  <c:v>57</c:v>
                </c:pt>
                <c:pt idx="2">
                  <c:v>46</c:v>
                </c:pt>
                <c:pt idx="3">
                  <c:v>3</c:v>
                </c:pt>
              </c:numCache>
            </c:numRef>
          </c:val>
          <c:extLst>
            <c:ext xmlns:c16="http://schemas.microsoft.com/office/drawing/2014/chart" uri="{C3380CC4-5D6E-409C-BE32-E72D297353CC}">
              <c16:uniqueId val="{00000000-B904-4C21-9E7A-EA6973243F13}"/>
            </c:ext>
          </c:extLst>
        </c:ser>
        <c:dLbls>
          <c:showLegendKey val="0"/>
          <c:showVal val="0"/>
          <c:showCatName val="0"/>
          <c:showSerName val="0"/>
          <c:showPercent val="0"/>
          <c:showBubbleSize val="0"/>
        </c:dLbls>
        <c:gapWidth val="150"/>
        <c:shape val="box"/>
        <c:axId val="1899824959"/>
        <c:axId val="1899832447"/>
        <c:axId val="0"/>
      </c:bar3DChart>
      <c:catAx>
        <c:axId val="1899824959"/>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n-US"/>
          </a:p>
        </c:txPr>
        <c:crossAx val="1899832447"/>
        <c:crosses val="autoZero"/>
        <c:auto val="1"/>
        <c:lblAlgn val="ctr"/>
        <c:lblOffset val="100"/>
        <c:noMultiLvlLbl val="0"/>
      </c:catAx>
      <c:valAx>
        <c:axId val="1899832447"/>
        <c:scaling>
          <c:orientation val="minMax"/>
        </c:scaling>
        <c:delete val="0"/>
        <c:axPos val="b"/>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n-US"/>
          </a:p>
        </c:txPr>
        <c:crossAx val="1899824959"/>
        <c:crosses val="autoZero"/>
        <c:crossBetween val="between"/>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cap="all" baseline="0">
                <a:solidFill>
                  <a:schemeClr val="tx1">
                    <a:lumMod val="65000"/>
                    <a:lumOff val="35000"/>
                  </a:schemeClr>
                </a:solidFill>
                <a:latin typeface="Californian FB" panose="0207040306080B030204" pitchFamily="18" charset="0"/>
                <a:ea typeface="+mn-ea"/>
                <a:cs typeface="+mn-cs"/>
              </a:defRPr>
            </a:pPr>
            <a:r>
              <a:rPr lang="en-US" sz="1400" b="0" i="1" cap="none" baseline="0">
                <a:solidFill>
                  <a:sysClr val="windowText" lastClr="000000"/>
                </a:solidFill>
                <a:latin typeface="Californian FB" panose="0207040306080B030204" pitchFamily="18" charset="0"/>
              </a:rPr>
              <a:t>“What are the reasons you are not in care</a:t>
            </a:r>
            <a:r>
              <a:rPr lang="en-US" sz="1400">
                <a:solidFill>
                  <a:sysClr val="windowText" lastClr="000000"/>
                </a:solidFill>
                <a:latin typeface="Californian FB" panose="0207040306080B030204" pitchFamily="18" charset="0"/>
              </a:rPr>
              <a:t>?” </a:t>
            </a:r>
          </a:p>
        </c:rich>
      </c:tx>
      <c:layout/>
      <c:overlay val="0"/>
      <c:spPr>
        <a:noFill/>
        <a:ln>
          <a:noFill/>
        </a:ln>
        <a:effectLst/>
      </c:spPr>
      <c:txPr>
        <a:bodyPr rot="0" spcFirstLastPara="1" vertOverflow="ellipsis" vert="horz" wrap="square" anchor="ctr" anchorCtr="1"/>
        <a:lstStyle/>
        <a:p>
          <a:pPr>
            <a:defRPr sz="1400" b="1" i="0" u="none" strike="noStrike" kern="1200" cap="all" baseline="0">
              <a:solidFill>
                <a:schemeClr val="tx1">
                  <a:lumMod val="65000"/>
                  <a:lumOff val="35000"/>
                </a:schemeClr>
              </a:solidFill>
              <a:latin typeface="Californian FB" panose="0207040306080B030204" pitchFamily="18" charset="0"/>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Sheet1!$C$120</c:f>
              <c:strCache>
                <c:ptCount val="1"/>
                <c:pt idx="0">
                  <c:v>Number</c:v>
                </c:pt>
              </c:strCache>
            </c:strRef>
          </c:tx>
          <c:dPt>
            <c:idx val="0"/>
            <c:bubble3D val="0"/>
            <c:spPr>
              <a:solidFill>
                <a:schemeClr val="accent6"/>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B26E-4AD9-8D03-D6AB38585BDF}"/>
              </c:ext>
            </c:extLst>
          </c:dPt>
          <c:dPt>
            <c:idx val="1"/>
            <c:bubble3D val="0"/>
            <c:spPr>
              <a:solidFill>
                <a:schemeClr val="accent5"/>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B26E-4AD9-8D03-D6AB38585BDF}"/>
              </c:ext>
            </c:extLst>
          </c:dPt>
          <c:dPt>
            <c:idx val="2"/>
            <c:bubble3D val="0"/>
            <c:spPr>
              <a:solidFill>
                <a:schemeClr val="accent4"/>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B26E-4AD9-8D03-D6AB38585BDF}"/>
              </c:ext>
            </c:extLst>
          </c:dPt>
          <c:dPt>
            <c:idx val="3"/>
            <c:bubble3D val="0"/>
            <c:spPr>
              <a:solidFill>
                <a:schemeClr val="accent6">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B26E-4AD9-8D03-D6AB38585BDF}"/>
              </c:ext>
            </c:extLst>
          </c:dPt>
          <c:dPt>
            <c:idx val="4"/>
            <c:bubble3D val="0"/>
            <c:spPr>
              <a:solidFill>
                <a:schemeClr val="accent5">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9-B26E-4AD9-8D03-D6AB38585BDF}"/>
              </c:ext>
            </c:extLst>
          </c:dPt>
          <c:dPt>
            <c:idx val="5"/>
            <c:bubble3D val="0"/>
            <c:spPr>
              <a:solidFill>
                <a:schemeClr val="accent4">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B-B26E-4AD9-8D03-D6AB38585BDF}"/>
              </c:ext>
            </c:extLst>
          </c:dPt>
          <c:dLbls>
            <c:dLbl>
              <c:idx val="0"/>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6"/>
                      </a:solidFill>
                      <a:latin typeface="Californian FB" panose="0207040306080B030204" pitchFamily="18" charset="0"/>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1-B26E-4AD9-8D03-D6AB38585BDF}"/>
                </c:ext>
              </c:extLst>
            </c:dLbl>
            <c:dLbl>
              <c:idx val="1"/>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5"/>
                      </a:solidFill>
                      <a:latin typeface="Californian FB" panose="0207040306080B030204" pitchFamily="18" charset="0"/>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3-B26E-4AD9-8D03-D6AB38585BDF}"/>
                </c:ext>
              </c:extLst>
            </c:dLbl>
            <c:dLbl>
              <c:idx val="2"/>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4"/>
                      </a:solidFill>
                      <a:latin typeface="Californian FB" panose="0207040306080B030204" pitchFamily="18" charset="0"/>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5-B26E-4AD9-8D03-D6AB38585BDF}"/>
                </c:ext>
              </c:extLst>
            </c:dLbl>
            <c:dLbl>
              <c:idx val="3"/>
              <c:spPr>
                <a:noFill/>
                <a:ln>
                  <a:noFill/>
                </a:ln>
                <a:effectLst/>
              </c:spPr>
              <c:txPr>
                <a:bodyPr rot="0" spcFirstLastPara="1" vertOverflow="ellipsis" vert="horz" wrap="square" lIns="38100" tIns="19050" rIns="38100" bIns="19050" anchor="ctr" anchorCtr="1">
                  <a:spAutoFit/>
                </a:bodyPr>
                <a:lstStyle/>
                <a:p>
                  <a:pPr>
                    <a:defRPr sz="950" b="1" i="0" u="none" strike="noStrike" kern="1200" spc="0" baseline="0">
                      <a:solidFill>
                        <a:schemeClr val="accent6">
                          <a:lumMod val="60000"/>
                        </a:schemeClr>
                      </a:solidFill>
                      <a:latin typeface="Californian FB" panose="0207040306080B030204" pitchFamily="18" charset="0"/>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7-B26E-4AD9-8D03-D6AB38585BDF}"/>
                </c:ext>
              </c:extLst>
            </c:dLbl>
            <c:dLbl>
              <c:idx val="4"/>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5">
                          <a:lumMod val="60000"/>
                        </a:schemeClr>
                      </a:solidFill>
                      <a:latin typeface="Californian FB" panose="0207040306080B030204" pitchFamily="18" charset="0"/>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9-B26E-4AD9-8D03-D6AB38585BDF}"/>
                </c:ext>
              </c:extLst>
            </c:dLbl>
            <c:dLbl>
              <c:idx val="5"/>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4">
                          <a:lumMod val="60000"/>
                        </a:schemeClr>
                      </a:solidFill>
                      <a:latin typeface="Californian FB" panose="0207040306080B030204" pitchFamily="18" charset="0"/>
                      <a:ea typeface="+mn-ea"/>
                      <a:cs typeface="+mn-cs"/>
                    </a:defRPr>
                  </a:pPr>
                  <a:endParaRPr lang="en-US"/>
                </a:p>
              </c:txPr>
              <c:dLblPos val="outEnd"/>
              <c:showLegendKey val="0"/>
              <c:showVal val="0"/>
              <c:showCatName val="1"/>
              <c:showSerName val="0"/>
              <c:showPercent val="0"/>
              <c:showBubbleSize val="0"/>
              <c:extLst>
                <c:ext xmlns:c16="http://schemas.microsoft.com/office/drawing/2014/chart" uri="{C3380CC4-5D6E-409C-BE32-E72D297353CC}">
                  <c16:uniqueId val="{0000000B-B26E-4AD9-8D03-D6AB38585BDF}"/>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spc="0" baseline="0">
                    <a:solidFill>
                      <a:schemeClr val="accent6"/>
                    </a:solidFill>
                    <a:latin typeface="Californian FB" panose="0207040306080B030204" pitchFamily="18" charset="0"/>
                    <a:ea typeface="+mn-ea"/>
                    <a:cs typeface="+mn-cs"/>
                  </a:defRPr>
                </a:pPr>
                <a:endParaRPr lang="en-US"/>
              </a:p>
            </c:txPr>
            <c:dLblPos val="outEnd"/>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Sheet1!$B$121:$B$126</c:f>
              <c:strCache>
                <c:ptCount val="6"/>
                <c:pt idx="0">
                  <c:v>Transportation</c:v>
                </c:pt>
                <c:pt idx="1">
                  <c:v>Treatment by staff in the clinic or doctor's office</c:v>
                </c:pt>
                <c:pt idx="2">
                  <c:v>Language barrier</c:v>
                </c:pt>
                <c:pt idx="3">
                  <c:v>Long wait times to get to see the</c:v>
                </c:pt>
                <c:pt idx="4">
                  <c:v>Child care</c:v>
                </c:pt>
                <c:pt idx="5">
                  <c:v>I am unavailable during hours of operation</c:v>
                </c:pt>
              </c:strCache>
            </c:strRef>
          </c:cat>
          <c:val>
            <c:numRef>
              <c:f>Sheet1!$C$121:$C$126</c:f>
              <c:numCache>
                <c:formatCode>General</c:formatCode>
                <c:ptCount val="6"/>
                <c:pt idx="0">
                  <c:v>18</c:v>
                </c:pt>
                <c:pt idx="1">
                  <c:v>14</c:v>
                </c:pt>
                <c:pt idx="2">
                  <c:v>1</c:v>
                </c:pt>
                <c:pt idx="3">
                  <c:v>12</c:v>
                </c:pt>
                <c:pt idx="4">
                  <c:v>4</c:v>
                </c:pt>
                <c:pt idx="5">
                  <c:v>9</c:v>
                </c:pt>
              </c:numCache>
            </c:numRef>
          </c:val>
          <c:extLst>
            <c:ext xmlns:c16="http://schemas.microsoft.com/office/drawing/2014/chart" uri="{C3380CC4-5D6E-409C-BE32-E72D297353CC}">
              <c16:uniqueId val="{0000000C-B26E-4AD9-8D03-D6AB38585BDF}"/>
            </c:ext>
          </c:extLst>
        </c:ser>
        <c:dLbls>
          <c:dLblPos val="outEnd"/>
          <c:showLegendKey val="0"/>
          <c:showVal val="0"/>
          <c:showCatName val="1"/>
          <c:showSerName val="0"/>
          <c:showPercent val="0"/>
          <c:showBubbleSize val="0"/>
          <c:showLeaderLines val="1"/>
        </c:dLbls>
      </c:pie3DChart>
      <c:spPr>
        <a:noFill/>
        <a:ln>
          <a:noFill/>
        </a:ln>
        <a:effectLst/>
      </c:spPr>
    </c:plotArea>
    <c:plotVisOnly val="1"/>
    <c:dispBlanksAs val="gap"/>
    <c:showDLblsOverMax val="0"/>
  </c:chart>
  <c:spPr>
    <a:gradFill>
      <a:gsLst>
        <a:gs pos="0">
          <a:schemeClr val="accent6">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9525" cap="flat" cmpd="sng" algn="ctr">
      <a:solidFill>
        <a:schemeClr val="tx1">
          <a:lumMod val="15000"/>
          <a:lumOff val="85000"/>
        </a:schemeClr>
      </a:solidFill>
      <a:round/>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ln>
                  <a:solidFill>
                    <a:schemeClr val="tx1"/>
                  </a:solidFill>
                </a:ln>
                <a:solidFill>
                  <a:schemeClr val="dk1">
                    <a:lumMod val="75000"/>
                    <a:lumOff val="25000"/>
                  </a:schemeClr>
                </a:solidFill>
                <a:latin typeface="Californian FB" panose="0207040306080B030204" pitchFamily="18" charset="0"/>
                <a:ea typeface="+mn-ea"/>
                <a:cs typeface="+mn-cs"/>
              </a:defRPr>
            </a:pPr>
            <a:r>
              <a:rPr lang="en-US">
                <a:latin typeface="Californian FB" panose="0207040306080B030204" pitchFamily="18" charset="0"/>
              </a:rPr>
              <a:t>Barriers to Accessing Service</a:t>
            </a:r>
          </a:p>
        </c:rich>
      </c:tx>
      <c:layout/>
      <c:overlay val="0"/>
      <c:spPr>
        <a:noFill/>
        <a:ln>
          <a:noFill/>
        </a:ln>
        <a:effectLst/>
      </c:spPr>
      <c:txPr>
        <a:bodyPr rot="0" spcFirstLastPara="1" vertOverflow="ellipsis" vert="horz" wrap="square" anchor="ctr" anchorCtr="1"/>
        <a:lstStyle/>
        <a:p>
          <a:pPr>
            <a:defRPr sz="1800" b="1" i="0" u="none" strike="noStrike" kern="1200" baseline="0">
              <a:ln>
                <a:solidFill>
                  <a:schemeClr val="tx1"/>
                </a:solidFill>
              </a:ln>
              <a:solidFill>
                <a:schemeClr val="dk1">
                  <a:lumMod val="75000"/>
                  <a:lumOff val="25000"/>
                </a:schemeClr>
              </a:solidFill>
              <a:latin typeface="Californian FB" panose="0207040306080B030204" pitchFamily="18" charset="0"/>
              <a:ea typeface="+mn-ea"/>
              <a:cs typeface="+mn-cs"/>
            </a:defRPr>
          </a:pPr>
          <a:endParaRPr lang="en-US"/>
        </a:p>
      </c:txPr>
    </c:title>
    <c:autoTitleDeleted val="0"/>
    <c:view3D>
      <c:rotX val="0"/>
      <c:rotY val="0"/>
      <c:depthPercent val="60"/>
      <c:rAngAx val="0"/>
      <c:perspective val="100"/>
    </c:view3D>
    <c:floor>
      <c:thickness val="0"/>
      <c:spPr>
        <a:solidFill>
          <a:schemeClr val="lt1">
            <a:lumMod val="95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bar"/>
        <c:grouping val="clustered"/>
        <c:varyColors val="0"/>
        <c:ser>
          <c:idx val="0"/>
          <c:order val="0"/>
          <c:spPr>
            <a:solidFill>
              <a:schemeClr val="accent6">
                <a:alpha val="85000"/>
              </a:schemeClr>
            </a:solidFill>
            <a:ln w="9525" cap="flat" cmpd="sng" algn="ctr">
              <a:solidFill>
                <a:schemeClr val="accent6">
                  <a:lumMod val="75000"/>
                </a:schemeClr>
              </a:solidFill>
              <a:round/>
            </a:ln>
            <a:effectLst/>
            <a:sp3d contourW="9525">
              <a:contourClr>
                <a:schemeClr val="accent6">
                  <a:lumMod val="75000"/>
                </a:schemeClr>
              </a:contourClr>
            </a:sp3d>
          </c:spPr>
          <c:invertIfNegative val="0"/>
          <c:cat>
            <c:strRef>
              <c:f>Sheet1!$S$105:$S$116</c:f>
              <c:strCache>
                <c:ptCount val="12"/>
                <c:pt idx="0">
                  <c:v>I did not know where to get services</c:v>
                </c:pt>
                <c:pt idx="1">
                  <c:v>I could not get an appointment</c:v>
                </c:pt>
                <c:pt idx="2">
                  <c:v>I could not get transportation</c:v>
                </c:pt>
                <c:pt idx="3">
                  <c:v>I could not get childcare</c:v>
                </c:pt>
                <c:pt idx="4">
                  <c:v>I could not pay for services</c:v>
                </c:pt>
                <c:pt idx="5">
                  <c:v>I did not want people to know I have HIV</c:v>
                </c:pt>
                <c:pt idx="6">
                  <c:v>I could not get time off work</c:v>
                </c:pt>
                <c:pt idx="7">
                  <c:v>I was depressed</c:v>
                </c:pt>
                <c:pt idx="8">
                  <c:v>I had a bad experience with the staff</c:v>
                </c:pt>
                <c:pt idx="9">
                  <c:v>Services were not in my language</c:v>
                </c:pt>
                <c:pt idx="10">
                  <c:v>I did not qualify for services</c:v>
                </c:pt>
                <c:pt idx="11">
                  <c:v>Other (please specify)</c:v>
                </c:pt>
              </c:strCache>
            </c:strRef>
          </c:cat>
          <c:val>
            <c:numRef>
              <c:f>Sheet1!$T$105:$T$116</c:f>
              <c:numCache>
                <c:formatCode>General</c:formatCode>
                <c:ptCount val="12"/>
                <c:pt idx="0">
                  <c:v>22</c:v>
                </c:pt>
                <c:pt idx="1">
                  <c:v>6</c:v>
                </c:pt>
                <c:pt idx="2">
                  <c:v>15</c:v>
                </c:pt>
                <c:pt idx="3">
                  <c:v>1</c:v>
                </c:pt>
                <c:pt idx="4">
                  <c:v>14</c:v>
                </c:pt>
                <c:pt idx="5">
                  <c:v>26</c:v>
                </c:pt>
                <c:pt idx="6">
                  <c:v>8</c:v>
                </c:pt>
                <c:pt idx="7">
                  <c:v>22</c:v>
                </c:pt>
                <c:pt idx="8">
                  <c:v>21</c:v>
                </c:pt>
                <c:pt idx="9">
                  <c:v>3</c:v>
                </c:pt>
                <c:pt idx="10">
                  <c:v>13</c:v>
                </c:pt>
                <c:pt idx="11">
                  <c:v>18</c:v>
                </c:pt>
              </c:numCache>
            </c:numRef>
          </c:val>
          <c:extLst>
            <c:ext xmlns:c16="http://schemas.microsoft.com/office/drawing/2014/chart" uri="{C3380CC4-5D6E-409C-BE32-E72D297353CC}">
              <c16:uniqueId val="{00000000-AA0C-4087-BDFD-4984A82C2911}"/>
            </c:ext>
          </c:extLst>
        </c:ser>
        <c:dLbls>
          <c:showLegendKey val="0"/>
          <c:showVal val="0"/>
          <c:showCatName val="0"/>
          <c:showSerName val="0"/>
          <c:showPercent val="0"/>
          <c:showBubbleSize val="0"/>
        </c:dLbls>
        <c:gapWidth val="65"/>
        <c:shape val="box"/>
        <c:axId val="434314608"/>
        <c:axId val="434313624"/>
        <c:axId val="0"/>
      </c:bar3DChart>
      <c:catAx>
        <c:axId val="434314608"/>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ln>
                  <a:solidFill>
                    <a:schemeClr val="tx1"/>
                  </a:solidFill>
                </a:ln>
                <a:solidFill>
                  <a:schemeClr val="dk1">
                    <a:lumMod val="75000"/>
                    <a:lumOff val="25000"/>
                  </a:schemeClr>
                </a:solidFill>
                <a:latin typeface="Californian FB" panose="0207040306080B030204" pitchFamily="18" charset="0"/>
                <a:ea typeface="+mn-ea"/>
                <a:cs typeface="+mn-cs"/>
              </a:defRPr>
            </a:pPr>
            <a:endParaRPr lang="en-US"/>
          </a:p>
        </c:txPr>
        <c:crossAx val="434313624"/>
        <c:crosses val="autoZero"/>
        <c:auto val="1"/>
        <c:lblAlgn val="ctr"/>
        <c:lblOffset val="100"/>
        <c:noMultiLvlLbl val="0"/>
      </c:catAx>
      <c:valAx>
        <c:axId val="434313624"/>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ln>
                  <a:solidFill>
                    <a:schemeClr val="tx1"/>
                  </a:solidFill>
                </a:ln>
                <a:solidFill>
                  <a:schemeClr val="dk1">
                    <a:lumMod val="75000"/>
                    <a:lumOff val="25000"/>
                  </a:schemeClr>
                </a:solidFill>
                <a:latin typeface="+mn-lt"/>
                <a:ea typeface="+mn-ea"/>
                <a:cs typeface="+mn-cs"/>
              </a:defRPr>
            </a:pPr>
            <a:endParaRPr lang="en-US"/>
          </a:p>
        </c:txPr>
        <c:crossAx val="434314608"/>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ln>
            <a:solidFill>
              <a:schemeClr val="tx1"/>
            </a:solidFill>
          </a:ln>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2">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36">
  <cs:axisTitle>
    <cs:lnRef idx="0"/>
    <cs:fillRef idx="0"/>
    <cs:effectRef idx="0"/>
    <cs:fontRef idx="minor">
      <a:schemeClr val="lt1">
        <a:lumMod val="75000"/>
      </a:schemeClr>
    </cs:fontRef>
    <cs:defRPr sz="900" b="1" kern="1200"/>
  </cs:axisTitle>
  <cs:categoryAxis>
    <cs:lnRef idx="0"/>
    <cs:fillRef idx="0"/>
    <cs:effectRef idx="0"/>
    <cs:fontRef idx="minor">
      <a:schemeClr val="lt1">
        <a:lumMod val="75000"/>
      </a:schemeClr>
    </cs:fontRef>
    <cs:defRPr sz="900" kern="1200"/>
  </cs:categoryAxis>
  <cs:chartArea>
    <cs:lnRef idx="0"/>
    <cs:fillRef idx="0"/>
    <cs:effectRef idx="0"/>
    <cs:fontRef idx="minor">
      <a:schemeClr val="dk1"/>
    </cs:fontRef>
    <cs:spPr>
      <a:solidFill>
        <a:schemeClr val="dk1">
          <a:lumMod val="75000"/>
          <a:lumOff val="25000"/>
        </a:schemeClr>
      </a:solidFill>
      <a:ln w="9525" cap="flat" cmpd="sng" algn="ctr">
        <a:solidFill>
          <a:schemeClr val="dk1">
            <a:lumMod val="15000"/>
            <a:lumOff val="85000"/>
          </a:schemeClr>
        </a:solidFill>
        <a:round/>
      </a:ln>
    </cs:spPr>
    <cs:defRPr sz="900" kern="1200"/>
  </cs:chartArea>
  <cs:dataLabel>
    <cs:lnRef idx="0"/>
    <cs:fillRef idx="0"/>
    <cs:effectRef idx="0"/>
    <cs:fontRef idx="minor">
      <a:schemeClr val="lt1">
        <a:lumMod val="75000"/>
      </a:schemeClr>
    </cs:fontRef>
    <cs:defRPr sz="900" kern="1200"/>
  </cs:dataLabel>
  <cs:dataLabelCallout>
    <cs:lnRef idx="0"/>
    <cs:fillRef idx="0"/>
    <cs:effectRef idx="0"/>
    <cs:fontRef idx="minor">
      <a:schemeClr val="lt1">
        <a:lumMod val="15000"/>
        <a:lumOff val="85000"/>
      </a:schemeClr>
    </cs:fontRef>
    <cs:spPr>
      <a:solidFill>
        <a:schemeClr val="dk1">
          <a:lumMod val="65000"/>
          <a:lumOff val="35000"/>
        </a:schemeClr>
      </a:solidFill>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0"/>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
  <cs:dataPoint3D>
    <cs:lnRef idx="0">
      <cs:styleClr val="auto"/>
    </cs:lnRef>
    <cs:fillRef idx="0">
      <cs:styleClr val="auto"/>
    </cs:fillRef>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3D>
  <cs:dataPointLine>
    <cs:lnRef idx="0">
      <cs:styleClr val="auto"/>
    </cs:lnRef>
    <cs:fillRef idx="0">
      <cs:styleClr val="auto"/>
    </cs:fillRef>
    <cs:effectRef idx="0">
      <cs:styleClr val="auto"/>
    </cs:effectRef>
    <cs:fontRef idx="minor">
      <a:schemeClr val="dk1"/>
    </cs:fontRef>
    <cs:spPr>
      <a:ln w="22225" cap="rnd">
        <a:solidFill>
          <a:schemeClr val="phClr"/>
        </a:solidFill>
      </a:ln>
      <a:effectLst>
        <a:glow rad="139700">
          <a:schemeClr val="phClr">
            <a:satMod val="175000"/>
            <a:alpha val="14000"/>
          </a:schemeClr>
        </a:glow>
      </a:effectLst>
    </cs:spPr>
  </cs:dataPointLine>
  <cs:dataPointMarker>
    <cs:lnRef idx="0">
      <cs:styleClr val="auto"/>
    </cs:lnRef>
    <cs:fillRef idx="0">
      <cs:styleClr val="auto"/>
    </cs:fillRef>
    <cs:effectRef idx="0">
      <cs:styleClr val="auto"/>
    </cs:effectRef>
    <cs:fontRef idx="minor">
      <a:schemeClr val="dk1"/>
    </cs:fontRef>
    <cs:spPr>
      <a:solidFill>
        <a:schemeClr val="phClr">
          <a:lumMod val="60000"/>
          <a:lumOff val="40000"/>
        </a:schemeClr>
      </a:solidFill>
      <a:effectLst>
        <a:glow rad="63500">
          <a:schemeClr val="phClr">
            <a:satMod val="175000"/>
            <a:alpha val="25000"/>
          </a:schemeClr>
        </a:glow>
      </a:effectLst>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900"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75000"/>
                <a:lumOff val="25000"/>
              </a:schemeClr>
            </a:gs>
            <a:gs pos="0">
              <a:schemeClr val="dk1">
                <a:lumMod val="65000"/>
                <a:lumOff val="3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dk1">
                <a:lumMod val="75000"/>
                <a:lumOff val="25000"/>
                <a:alpha val="25000"/>
              </a:schemeClr>
            </a:gs>
            <a:gs pos="0">
              <a:schemeClr val="dk1">
                <a:lumMod val="65000"/>
                <a:lumOff val="35000"/>
                <a:alpha val="25000"/>
              </a:schemeClr>
            </a:gs>
          </a:gsLst>
          <a:lin ang="5400000" scaled="0"/>
        </a:gradFill>
        <a:round/>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lt1">
        <a:lumMod val="75000"/>
      </a:schemeClr>
    </cs:fontRef>
    <cs:defRPr sz="900"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a:lumMod val="85000"/>
      </a:schemeClr>
    </cs:fontRef>
    <cs:defRPr sz="1400" b="1" kern="1200" cap="none" baseline="0"/>
  </cs:title>
  <cs:trendline>
    <cs:lnRef idx="0">
      <cs:styleClr val="auto"/>
    </cs:lnRef>
    <cs:fillRef idx="0"/>
    <cs:effectRef idx="0"/>
    <cs:fontRef idx="minor">
      <a:schemeClr val="lt1"/>
    </cs:fontRef>
    <cs:spPr>
      <a:ln w="25400" cap="rnd">
        <a:solidFill>
          <a:schemeClr val="phClr">
            <a:alpha val="50000"/>
          </a:schemeClr>
        </a:solidFill>
      </a:ln>
    </cs:spPr>
  </cs:trendline>
  <cs:trendlineLabel>
    <cs:lnRef idx="0"/>
    <cs:fillRef idx="0"/>
    <cs:effectRef idx="0"/>
    <cs:fontRef idx="minor">
      <a:schemeClr val="lt1">
        <a:lumMod val="75000"/>
      </a:schemeClr>
    </cs:fontRef>
    <cs:defRPr sz="900"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900"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4.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8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solidFill>
        <a:schemeClr val="phClr">
          <a:alpha val="85000"/>
        </a:schemeClr>
      </a:solidFill>
      <a:ln w="9525" cap="flat" cmpd="sng" algn="ctr">
        <a:solidFill>
          <a:schemeClr val="phClr">
            <a:lumMod val="75000"/>
          </a:schemeClr>
        </a:solidFill>
        <a:round/>
      </a:ln>
    </cs:spPr>
  </cs:dataPoint>
  <cs:dataPoint3D>
    <cs:lnRef idx="0">
      <cs:styleClr val="auto"/>
    </cs:lnRef>
    <cs:fillRef idx="0">
      <cs:styleClr val="auto"/>
    </cs:fillRef>
    <cs:effectRef idx="0">
      <cs:styleClr val="auto"/>
    </cs:effectRef>
    <cs:fontRef idx="minor">
      <a:schemeClr val="dk1"/>
    </cs:fontRef>
    <cs:spPr>
      <a:solidFill>
        <a:schemeClr val="phClr">
          <a:alpha val="85000"/>
        </a:schemeClr>
      </a:solidFill>
      <a:ln w="9525" cap="flat" cmpd="sng" algn="ctr">
        <a:solidFill>
          <a:schemeClr val="phClr">
            <a:lumMod val="75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spPr>
      <a:solidFill>
        <a:schemeClr val="lt1">
          <a:lumMod val="95000"/>
        </a:schemeClr>
      </a:solidFill>
      <a:sp3d/>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dirty="0"/>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30E6E22E-288A-414B-A8DE-E4DBD03D5FC0}" type="datetimeFigureOut">
              <a:rPr lang="en-US"/>
              <a:t>6/27/2019</a:t>
            </a:fld>
            <a:endParaRPr dirty="0"/>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dirty="0"/>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01114579-D02A-4B51-B5DF-8EC449F77AC7}" type="slidenum">
              <a:rPr/>
              <a:t>‹#›</a:t>
            </a:fld>
            <a:endParaRPr dirty="0"/>
          </a:p>
        </p:txBody>
      </p:sp>
    </p:spTree>
    <p:extLst>
      <p:ext uri="{BB962C8B-B14F-4D97-AF65-F5344CB8AC3E}">
        <p14:creationId xmlns:p14="http://schemas.microsoft.com/office/powerpoint/2010/main" val="276812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39A9AE7E-E0F9-4C51-AD9A-F4C3A6E23BBF}" type="datetimeFigureOut">
              <a:rPr lang="en-US"/>
              <a:t>6/27/2019</a:t>
            </a:fld>
            <a:endParaRPr dirty="0"/>
          </a:p>
        </p:txBody>
      </p:sp>
      <p:sp>
        <p:nvSpPr>
          <p:cNvPr id="4" name="Slide Image Placeholder 3"/>
          <p:cNvSpPr>
            <a:spLocks noGrp="1" noRot="1" noChangeAspect="1"/>
          </p:cNvSpPr>
          <p:nvPr>
            <p:ph type="sldImg" idx="2"/>
          </p:nvPr>
        </p:nvSpPr>
        <p:spPr>
          <a:xfrm>
            <a:off x="407988" y="696913"/>
            <a:ext cx="6194425" cy="3486150"/>
          </a:xfrm>
          <a:prstGeom prst="rect">
            <a:avLst/>
          </a:prstGeom>
          <a:noFill/>
          <a:ln w="12700">
            <a:solidFill>
              <a:prstClr val="black"/>
            </a:solidFill>
          </a:ln>
        </p:spPr>
        <p:txBody>
          <a:bodyPr vert="horz" lIns="93177" tIns="46589" rIns="93177" bIns="46589" rtlCol="0" anchor="ctr"/>
          <a:lstStyle/>
          <a:p>
            <a:endParaRPr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C6074690-7256-4BB9-AC0F-97AEAE8CDEC2}" type="slidenum">
              <a:rPr/>
              <a:t>‹#›</a:t>
            </a:fld>
            <a:endParaRPr dirty="0"/>
          </a:p>
        </p:txBody>
      </p:sp>
    </p:spTree>
    <p:extLst>
      <p:ext uri="{BB962C8B-B14F-4D97-AF65-F5344CB8AC3E}">
        <p14:creationId xmlns:p14="http://schemas.microsoft.com/office/powerpoint/2010/main" val="427426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074690-7256-4BB9-AC0F-97AEAE8CDEC2}" type="slidenum">
              <a:rPr lang="en-US" smtClean="0"/>
              <a:t>1</a:t>
            </a:fld>
            <a:endParaRPr lang="en-US" dirty="0"/>
          </a:p>
        </p:txBody>
      </p:sp>
    </p:spTree>
    <p:extLst>
      <p:ext uri="{BB962C8B-B14F-4D97-AF65-F5344CB8AC3E}">
        <p14:creationId xmlns:p14="http://schemas.microsoft.com/office/powerpoint/2010/main" val="39965547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6074690-7256-4BB9-AC0F-97AEAE8CDEC2}" type="slidenum">
              <a:rPr lang="en-US" smtClean="0"/>
              <a:t>40</a:t>
            </a:fld>
            <a:endParaRPr lang="en-US" dirty="0"/>
          </a:p>
        </p:txBody>
      </p:sp>
    </p:spTree>
    <p:extLst>
      <p:ext uri="{BB962C8B-B14F-4D97-AF65-F5344CB8AC3E}">
        <p14:creationId xmlns:p14="http://schemas.microsoft.com/office/powerpoint/2010/main" val="32947996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0" y="0"/>
            <a:ext cx="12227975"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1697" y="1871132"/>
            <a:ext cx="6813894" cy="1515533"/>
          </a:xfrm>
        </p:spPr>
        <p:txBody>
          <a:bodyPr anchor="b">
            <a:noAutofit/>
          </a:bodyPr>
          <a:lstStyle>
            <a:lvl1pPr algn="ctr">
              <a:defRPr sz="5398">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1697" y="3657597"/>
            <a:ext cx="6813894" cy="1320802"/>
          </a:xfrm>
        </p:spPr>
        <p:txBody>
          <a:bodyPr anchor="t">
            <a:normAutofit/>
          </a:bodyPr>
          <a:lstStyle>
            <a:lvl1pPr marL="0" indent="0" algn="ctr">
              <a:buNone/>
              <a:defRPr sz="2099">
                <a:solidFill>
                  <a:schemeClr val="tx1"/>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1154" y="5037663"/>
            <a:ext cx="897233" cy="279400"/>
          </a:xfrm>
        </p:spPr>
        <p:txBody>
          <a:bodyPr/>
          <a:lstStyle/>
          <a:p>
            <a:fld id="{8E36636D-D922-432D-A958-524484B5923D}" type="datetimeFigureOut">
              <a:rPr lang="en-US" smtClean="0"/>
              <a:pPr/>
              <a:t>6/27/2019</a:t>
            </a:fld>
            <a:endParaRPr lang="en-US" dirty="0"/>
          </a:p>
        </p:txBody>
      </p:sp>
      <p:sp>
        <p:nvSpPr>
          <p:cNvPr id="5" name="Footer Placeholder 4"/>
          <p:cNvSpPr>
            <a:spLocks noGrp="1"/>
          </p:cNvSpPr>
          <p:nvPr>
            <p:ph type="ftr" sz="quarter" idx="11"/>
          </p:nvPr>
        </p:nvSpPr>
        <p:spPr>
          <a:xfrm>
            <a:off x="2691696" y="5037663"/>
            <a:ext cx="5213277" cy="279400"/>
          </a:xfrm>
        </p:spPr>
        <p:txBody>
          <a:bodyPr/>
          <a:lstStyle/>
          <a:p>
            <a:endParaRPr lang="en-US" dirty="0"/>
          </a:p>
        </p:txBody>
      </p:sp>
      <p:sp>
        <p:nvSpPr>
          <p:cNvPr id="6" name="Slide Number Placeholder 5"/>
          <p:cNvSpPr>
            <a:spLocks noGrp="1"/>
          </p:cNvSpPr>
          <p:nvPr>
            <p:ph type="sldNum" sz="quarter" idx="12"/>
          </p:nvPr>
        </p:nvSpPr>
        <p:spPr>
          <a:xfrm>
            <a:off x="8954568" y="5037663"/>
            <a:ext cx="551023" cy="279400"/>
          </a:xfrm>
        </p:spPr>
        <p:txBody>
          <a:bodyPr/>
          <a:lstStyle/>
          <a:p>
            <a:fld id="{DF28FB93-0A08-4E7D-8E63-9EFA29F1E093}" type="slidenum">
              <a:rPr lang="en-US" smtClean="0"/>
              <a:pPr/>
              <a:t>‹#›</a:t>
            </a:fld>
            <a:endParaRPr lang="en-US" dirty="0"/>
          </a:p>
        </p:txBody>
      </p:sp>
      <p:cxnSp>
        <p:nvCxnSpPr>
          <p:cNvPr id="15" name="Straight Connector 14"/>
          <p:cNvCxnSpPr/>
          <p:nvPr/>
        </p:nvCxnSpPr>
        <p:spPr>
          <a:xfrm>
            <a:off x="2691698" y="3522131"/>
            <a:ext cx="6813893"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84507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2937634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4544" y="1752606"/>
            <a:ext cx="8156563" cy="1822514"/>
          </a:xfrm>
        </p:spPr>
        <p:txBody>
          <a:bodyPr anchor="b">
            <a:normAutofit/>
          </a:bodyPr>
          <a:lstStyle>
            <a:lvl1pPr algn="ctr">
              <a:defRPr sz="4399"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4542" y="3846052"/>
            <a:ext cx="8156565" cy="954547"/>
          </a:xfrm>
        </p:spPr>
        <p:txBody>
          <a:bodyPr anchor="t">
            <a:normAutofit/>
          </a:bodyPr>
          <a:lstStyle>
            <a:lvl1pPr marL="0" indent="0" algn="ctr">
              <a:buNone/>
              <a:defRPr sz="23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6" name="Straight Connector 15"/>
          <p:cNvCxnSpPr/>
          <p:nvPr/>
        </p:nvCxnSpPr>
        <p:spPr>
          <a:xfrm>
            <a:off x="2012199" y="3710585"/>
            <a:ext cx="816125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53377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110" y="2560320"/>
            <a:ext cx="4717075"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9734" y="2560320"/>
            <a:ext cx="4717075"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594236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063" y="2658533"/>
            <a:ext cx="4717075" cy="576262"/>
          </a:xfrm>
        </p:spPr>
        <p:txBody>
          <a:bodyPr anchor="b">
            <a:noAutofit/>
          </a:bodyPr>
          <a:lstStyle>
            <a:lvl1pPr marL="0" indent="0">
              <a:spcBef>
                <a:spcPts val="672"/>
              </a:spcBef>
              <a:spcAft>
                <a:spcPts val="600"/>
              </a:spcAft>
              <a:buNone/>
              <a:defRPr sz="27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063" y="3243263"/>
            <a:ext cx="4717075"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9061" y="2658533"/>
            <a:ext cx="4717075" cy="576262"/>
          </a:xfrm>
        </p:spPr>
        <p:txBody>
          <a:bodyPr anchor="b">
            <a:noAutofit/>
          </a:bodyPr>
          <a:lstStyle>
            <a:lvl1pPr marL="0" indent="0">
              <a:spcBef>
                <a:spcPts val="672"/>
              </a:spcBef>
              <a:spcAft>
                <a:spcPts val="600"/>
              </a:spcAft>
              <a:buNone/>
              <a:defRPr sz="27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9061" y="3243263"/>
            <a:ext cx="4717075"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8" name="Straight Connector 17"/>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54656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4" name="Straight Connector 13"/>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599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34798897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474" y="1388534"/>
            <a:ext cx="3717487" cy="1371600"/>
          </a:xfrm>
        </p:spPr>
        <p:txBody>
          <a:bodyPr anchor="b">
            <a:normAutofit/>
          </a:bodyPr>
          <a:lstStyle>
            <a:lvl1pPr algn="ctr">
              <a:defRPr sz="2399" b="0"/>
            </a:lvl1pPr>
          </a:lstStyle>
          <a:p>
            <a:r>
              <a:rPr lang="en-US" smtClean="0"/>
              <a:t>Click to edit Master title style</a:t>
            </a:r>
            <a:endParaRPr lang="en-US" dirty="0"/>
          </a:p>
        </p:txBody>
      </p:sp>
      <p:sp>
        <p:nvSpPr>
          <p:cNvPr id="3" name="Content Placeholder 2"/>
          <p:cNvSpPr>
            <a:spLocks noGrp="1"/>
          </p:cNvSpPr>
          <p:nvPr>
            <p:ph idx="1"/>
          </p:nvPr>
        </p:nvSpPr>
        <p:spPr>
          <a:xfrm>
            <a:off x="5417257" y="982132"/>
            <a:ext cx="5468042"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474" y="3031065"/>
            <a:ext cx="3717487" cy="2438404"/>
          </a:xfrm>
        </p:spPr>
        <p:txBody>
          <a:bodyPr anchor="t">
            <a:normAutofit/>
          </a:bodyPr>
          <a:lstStyle>
            <a:lvl1pPr marL="0" indent="0" algn="ctr">
              <a:buNone/>
              <a:defRPr sz="16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6" name="Straight Connector 15"/>
          <p:cNvCxnSpPr/>
          <p:nvPr/>
        </p:nvCxnSpPr>
        <p:spPr>
          <a:xfrm>
            <a:off x="1395805" y="2912533"/>
            <a:ext cx="35135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6530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061" y="1883832"/>
            <a:ext cx="6240191" cy="1371600"/>
          </a:xfrm>
        </p:spPr>
        <p:txBody>
          <a:bodyPr anchor="b">
            <a:normAutofit/>
          </a:bodyPr>
          <a:lstStyle>
            <a:lvl1pPr algn="ctr">
              <a:defRPr sz="2799"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2724" y="1041400"/>
            <a:ext cx="3062549"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061" y="3255432"/>
            <a:ext cx="6240191" cy="1828800"/>
          </a:xfrm>
        </p:spPr>
        <p:txBody>
          <a:bodyPr anchor="t">
            <a:normAutofit/>
          </a:bodyPr>
          <a:lstStyle>
            <a:lvl1pPr marL="0" indent="0" algn="ctr">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3186294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064" y="4815415"/>
            <a:ext cx="9607163" cy="566738"/>
          </a:xfrm>
        </p:spPr>
        <p:txBody>
          <a:bodyPr anchor="b">
            <a:normAutofit/>
          </a:bodyPr>
          <a:lstStyle>
            <a:lvl1pPr algn="ctr">
              <a:defRPr sz="2399"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156" y="1041400"/>
            <a:ext cx="10103340"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064" y="5382153"/>
            <a:ext cx="9607163" cy="493712"/>
          </a:xfrm>
        </p:spPr>
        <p:txBody>
          <a:bodyPr>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1742815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528" y="982132"/>
            <a:ext cx="9590234" cy="2954868"/>
          </a:xfrm>
        </p:spPr>
        <p:txBody>
          <a:bodyPr anchor="ctr">
            <a:normAutofit/>
          </a:bodyPr>
          <a:lstStyle>
            <a:lvl1pPr algn="ctr">
              <a:defRPr sz="3199"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528" y="4343400"/>
            <a:ext cx="9590234" cy="1532467"/>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5" name="Straight Connector 14"/>
          <p:cNvCxnSpPr/>
          <p:nvPr/>
        </p:nvCxnSpPr>
        <p:spPr>
          <a:xfrm>
            <a:off x="1395806" y="4140199"/>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9418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5836" y="982132"/>
            <a:ext cx="9293977" cy="2370668"/>
          </a:xfrm>
        </p:spPr>
        <p:txBody>
          <a:bodyPr anchor="ctr">
            <a:normAutofit/>
          </a:bodyPr>
          <a:lstStyle>
            <a:lvl1pPr algn="ctr">
              <a:defRPr sz="3199"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376" y="3352800"/>
            <a:ext cx="8836900" cy="584200"/>
          </a:xfrm>
        </p:spPr>
        <p:txBody>
          <a:bodyPr anchor="ctr">
            <a:normAutofit/>
          </a:bodyPr>
          <a:lstStyle>
            <a:lvl1pPr marL="0" indent="0" algn="r">
              <a:buFontTx/>
              <a:buNone/>
              <a:defRPr sz="1999"/>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064" y="4343400"/>
            <a:ext cx="9607163" cy="1532467"/>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
        <p:nvSpPr>
          <p:cNvPr id="14" name="TextBox 13"/>
          <p:cNvSpPr txBox="1"/>
          <p:nvPr/>
        </p:nvSpPr>
        <p:spPr>
          <a:xfrm>
            <a:off x="861789" y="879961"/>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5" name="TextBox 14"/>
          <p:cNvSpPr txBox="1"/>
          <p:nvPr/>
        </p:nvSpPr>
        <p:spPr>
          <a:xfrm>
            <a:off x="10597507" y="2827870"/>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cxnSp>
        <p:nvCxnSpPr>
          <p:cNvPr id="19" name="Straight Connector 18"/>
          <p:cNvCxnSpPr/>
          <p:nvPr/>
        </p:nvCxnSpPr>
        <p:spPr>
          <a:xfrm>
            <a:off x="1395806" y="4140199"/>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5784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065" y="3308581"/>
            <a:ext cx="9607165" cy="1468800"/>
          </a:xfrm>
        </p:spPr>
        <p:txBody>
          <a:bodyPr anchor="b">
            <a:normAutofit/>
          </a:bodyPr>
          <a:lstStyle>
            <a:lvl1pPr algn="l">
              <a:defRPr sz="3199"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064" y="4777381"/>
            <a:ext cx="9607165" cy="860400"/>
          </a:xfrm>
        </p:spPr>
        <p:txBody>
          <a:bodyPr anchor="t">
            <a:normAutofit/>
          </a:bodyPr>
          <a:lstStyle>
            <a:lvl1pPr marL="0" indent="0" algn="l">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35179358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5836" y="982132"/>
            <a:ext cx="9293977" cy="2243668"/>
          </a:xfrm>
        </p:spPr>
        <p:txBody>
          <a:bodyPr anchor="ctr">
            <a:normAutofit/>
          </a:bodyPr>
          <a:lstStyle>
            <a:lvl1pPr algn="ctr">
              <a:defRPr sz="3199"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064" y="3639312"/>
            <a:ext cx="9607165" cy="886968"/>
          </a:xfrm>
        </p:spPr>
        <p:txBody>
          <a:bodyPr anchor="b">
            <a:normAutofit/>
          </a:bodyPr>
          <a:lstStyle>
            <a:lvl1pPr marL="0" indent="0" algn="l">
              <a:spcBef>
                <a:spcPts val="0"/>
              </a:spcBef>
              <a:buNone/>
              <a:defRPr sz="23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064" y="4529667"/>
            <a:ext cx="9607165" cy="1346200"/>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sp>
        <p:nvSpPr>
          <p:cNvPr id="12" name="TextBox 11"/>
          <p:cNvSpPr txBox="1"/>
          <p:nvPr/>
        </p:nvSpPr>
        <p:spPr>
          <a:xfrm>
            <a:off x="861789" y="879961"/>
            <a:ext cx="609441" cy="584776"/>
          </a:xfrm>
          <a:prstGeom prst="rect">
            <a:avLst/>
          </a:prstGeom>
        </p:spPr>
        <p:txBody>
          <a:bodyPr vert="horz" lIns="91416" tIns="45708" rIns="91416" bIns="45708" rtlCol="0" anchor="ctr">
            <a:noAutofit/>
          </a:bodyPr>
          <a:lstStyle/>
          <a:p>
            <a:pPr lvl="0"/>
            <a:r>
              <a:rPr lang="en-US" sz="7998" dirty="0">
                <a:solidFill>
                  <a:schemeClr val="tx1"/>
                </a:solidFill>
                <a:effectLst/>
              </a:rPr>
              <a:t>“</a:t>
            </a:r>
          </a:p>
        </p:txBody>
      </p:sp>
      <p:sp>
        <p:nvSpPr>
          <p:cNvPr id="13" name="TextBox 12"/>
          <p:cNvSpPr txBox="1"/>
          <p:nvPr/>
        </p:nvSpPr>
        <p:spPr>
          <a:xfrm>
            <a:off x="10597507" y="2599261"/>
            <a:ext cx="609441" cy="584776"/>
          </a:xfrm>
          <a:prstGeom prst="rect">
            <a:avLst/>
          </a:prstGeom>
        </p:spPr>
        <p:txBody>
          <a:bodyPr vert="horz" lIns="91416" tIns="45708" rIns="91416" bIns="45708" rtlCol="0" anchor="ctr">
            <a:noAutofit/>
          </a:bodyPr>
          <a:lstStyle/>
          <a:p>
            <a:pPr lvl="0" algn="r"/>
            <a:r>
              <a:rPr lang="en-US" sz="7998" dirty="0">
                <a:solidFill>
                  <a:schemeClr val="tx1"/>
                </a:solidFill>
                <a:effectLst/>
              </a:rPr>
              <a:t>”</a:t>
            </a:r>
          </a:p>
        </p:txBody>
      </p:sp>
      <p:cxnSp>
        <p:nvCxnSpPr>
          <p:cNvPr id="26" name="Straight Connector 25"/>
          <p:cNvCxnSpPr/>
          <p:nvPr/>
        </p:nvCxnSpPr>
        <p:spPr>
          <a:xfrm>
            <a:off x="1395806" y="3429000"/>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880549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064" y="982132"/>
            <a:ext cx="9607163"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064" y="3630168"/>
            <a:ext cx="9607165" cy="841248"/>
          </a:xfrm>
        </p:spPr>
        <p:txBody>
          <a:bodyPr anchor="b">
            <a:normAutofit/>
          </a:bodyPr>
          <a:lstStyle>
            <a:lvl1pPr marL="0" indent="0" algn="l">
              <a:spcBef>
                <a:spcPts val="0"/>
              </a:spcBef>
              <a:buNone/>
              <a:defRPr sz="2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063" y="4470400"/>
            <a:ext cx="9607167" cy="1405467"/>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5" name="Straight Connector 14"/>
          <p:cNvCxnSpPr/>
          <p:nvPr/>
        </p:nvCxnSpPr>
        <p:spPr>
          <a:xfrm>
            <a:off x="1395806" y="3429000"/>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851653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4" name="Straight Connector 13"/>
          <p:cNvCxnSpPr/>
          <p:nvPr/>
        </p:nvCxnSpPr>
        <p:spPr>
          <a:xfrm>
            <a:off x="1395806" y="2421466"/>
            <a:ext cx="940484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07732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7013" y="982132"/>
            <a:ext cx="1890403"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061" y="982132"/>
            <a:ext cx="7431089"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E36636D-D922-432D-A958-524484B5923D}" type="datetimeFigureOut">
              <a:rPr lang="en-US" smtClean="0"/>
              <a:pPr/>
              <a:t>6/27/2019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dirty="0"/>
          </a:p>
        </p:txBody>
      </p:sp>
      <p:cxnSp>
        <p:nvCxnSpPr>
          <p:cNvPr id="14" name="Straight Connector 13"/>
          <p:cNvCxnSpPr/>
          <p:nvPr/>
        </p:nvCxnSpPr>
        <p:spPr>
          <a:xfrm>
            <a:off x="8861582"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56884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2" y="0"/>
            <a:ext cx="12226777"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065" y="982133"/>
            <a:ext cx="95986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064" y="2556932"/>
            <a:ext cx="95986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5241" y="5969000"/>
            <a:ext cx="15997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E36636D-D922-432D-A958-524484B5923D}" type="datetimeFigureOut">
              <a:rPr lang="en-US" smtClean="0"/>
              <a:pPr/>
              <a:t>6/27/2019</a:t>
            </a:fld>
            <a:endParaRPr lang="en-US" dirty="0"/>
          </a:p>
        </p:txBody>
      </p:sp>
      <p:sp>
        <p:nvSpPr>
          <p:cNvPr id="5" name="Footer Placeholder 4"/>
          <p:cNvSpPr>
            <a:spLocks noGrp="1"/>
          </p:cNvSpPr>
          <p:nvPr>
            <p:ph type="ftr" sz="quarter" idx="3"/>
          </p:nvPr>
        </p:nvSpPr>
        <p:spPr>
          <a:xfrm>
            <a:off x="1295064" y="5969000"/>
            <a:ext cx="730399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1205" y="5969000"/>
            <a:ext cx="542556"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F28FB93-0A08-4E7D-8E63-9EFA29F1E093}" type="slidenum">
              <a:rPr lang="en-US" smtClean="0"/>
              <a:pPr/>
              <a:t>‹#›</a:t>
            </a:fld>
            <a:endParaRPr lang="en-US" dirty="0"/>
          </a:p>
        </p:txBody>
      </p:sp>
    </p:spTree>
    <p:extLst>
      <p:ext uri="{BB962C8B-B14F-4D97-AF65-F5344CB8AC3E}">
        <p14:creationId xmlns:p14="http://schemas.microsoft.com/office/powerpoint/2010/main" val="560572456"/>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 id="2147483785"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ctr" defTabSz="457063" rtl="0" eaLnBrk="1" latinLnBrk="0" hangingPunct="1">
        <a:spcBef>
          <a:spcPct val="0"/>
        </a:spcBef>
        <a:buNone/>
        <a:defRPr sz="4399"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664" indent="-285664" algn="l" defTabSz="457063" rtl="0" eaLnBrk="1" latinLnBrk="0" hangingPunct="1">
        <a:spcBef>
          <a:spcPct val="20000"/>
        </a:spcBef>
        <a:spcAft>
          <a:spcPts val="600"/>
        </a:spcAft>
        <a:buClr>
          <a:schemeClr val="accent1"/>
        </a:buClr>
        <a:buSzPct val="115000"/>
        <a:buFont typeface="Arial"/>
        <a:buChar char="•"/>
        <a:defRPr sz="2399" kern="1200" cap="none">
          <a:solidFill>
            <a:schemeClr val="tx1">
              <a:lumMod val="85000"/>
              <a:lumOff val="15000"/>
            </a:schemeClr>
          </a:solidFill>
          <a:effectLst/>
          <a:latin typeface="+mn-lt"/>
          <a:ea typeface="+mn-ea"/>
          <a:cs typeface="+mn-cs"/>
        </a:defRPr>
      </a:lvl1pPr>
      <a:lvl2pPr marL="742727" indent="-285664" algn="l" defTabSz="457063" rtl="0" eaLnBrk="1" latinLnBrk="0" hangingPunct="1">
        <a:spcBef>
          <a:spcPct val="20000"/>
        </a:spcBef>
        <a:spcAft>
          <a:spcPts val="600"/>
        </a:spcAft>
        <a:buClr>
          <a:schemeClr val="accent1"/>
        </a:buClr>
        <a:buSzPct val="115000"/>
        <a:buFont typeface="Arial"/>
        <a:buChar char="•"/>
        <a:defRPr sz="1999" kern="1200" cap="none">
          <a:solidFill>
            <a:schemeClr val="tx1">
              <a:lumMod val="85000"/>
              <a:lumOff val="15000"/>
            </a:schemeClr>
          </a:solidFill>
          <a:effectLst/>
          <a:latin typeface="+mn-lt"/>
          <a:ea typeface="+mn-ea"/>
          <a:cs typeface="+mn-cs"/>
        </a:defRPr>
      </a:lvl2pPr>
      <a:lvl3pPr marL="1199790" indent="-285664" algn="l" defTabSz="457063" rtl="0" eaLnBrk="1" latinLnBrk="0" hangingPunct="1">
        <a:spcBef>
          <a:spcPct val="20000"/>
        </a:spcBef>
        <a:spcAft>
          <a:spcPts val="600"/>
        </a:spcAft>
        <a:buClr>
          <a:schemeClr val="accent1"/>
        </a:buClr>
        <a:buSzPct val="115000"/>
        <a:buFont typeface="Arial"/>
        <a:buChar char="•"/>
        <a:defRPr sz="1799" kern="1200" cap="none">
          <a:solidFill>
            <a:schemeClr val="tx1">
              <a:lumMod val="85000"/>
              <a:lumOff val="15000"/>
            </a:schemeClr>
          </a:solidFill>
          <a:effectLst/>
          <a:latin typeface="+mn-lt"/>
          <a:ea typeface="+mn-ea"/>
          <a:cs typeface="+mn-cs"/>
        </a:defRPr>
      </a:lvl3pPr>
      <a:lvl4pPr marL="1542587" indent="-171399" algn="l" defTabSz="457063"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1999650" indent="-171399"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3846"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0908"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7971"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5034" indent="-228531" algn="l" defTabSz="457063"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2.xml"/><Relationship Id="rId1" Type="http://schemas.openxmlformats.org/officeDocument/2006/relationships/slideLayout" Target="../slideLayouts/slideLayout9.xml"/><Relationship Id="rId5" Type="http://schemas.openxmlformats.org/officeDocument/2006/relationships/hyperlink" Target="mailto:slanier@pbcgov.org" TargetMode="External"/><Relationship Id="rId4" Type="http://schemas.openxmlformats.org/officeDocument/2006/relationships/hyperlink" Target="mailto:cmesser@pbcgov.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6793" y="1676400"/>
            <a:ext cx="9435241" cy="1625599"/>
          </a:xfrm>
        </p:spPr>
        <p:txBody>
          <a:bodyPr>
            <a:normAutofit/>
          </a:bodyPr>
          <a:lstStyle/>
          <a:p>
            <a:r>
              <a:rPr lang="en-US" sz="3600" dirty="0"/>
              <a:t>The Planning Council Data Presentation</a:t>
            </a:r>
          </a:p>
        </p:txBody>
      </p:sp>
      <p:sp>
        <p:nvSpPr>
          <p:cNvPr id="3" name="Subtitle 2"/>
          <p:cNvSpPr>
            <a:spLocks noGrp="1"/>
          </p:cNvSpPr>
          <p:nvPr>
            <p:ph type="subTitle" idx="1"/>
          </p:nvPr>
        </p:nvSpPr>
        <p:spPr/>
        <p:txBody>
          <a:bodyPr>
            <a:normAutofit/>
          </a:bodyPr>
          <a:lstStyle/>
          <a:p>
            <a:r>
              <a:rPr lang="en-US" sz="3200" dirty="0" smtClean="0"/>
              <a:t>Needs </a:t>
            </a:r>
            <a:r>
              <a:rPr lang="en-US" sz="3200" dirty="0"/>
              <a:t>A</a:t>
            </a:r>
            <a:r>
              <a:rPr lang="en-US" sz="3200" dirty="0" smtClean="0"/>
              <a:t>ssessment </a:t>
            </a:r>
            <a:r>
              <a:rPr lang="en-US" sz="3200" dirty="0" smtClean="0"/>
              <a:t>and </a:t>
            </a:r>
            <a:r>
              <a:rPr lang="en-US" sz="3200" dirty="0" smtClean="0"/>
              <a:t>Integrated </a:t>
            </a:r>
            <a:r>
              <a:rPr lang="en-US" sz="3200" dirty="0"/>
              <a:t>P</a:t>
            </a:r>
            <a:r>
              <a:rPr lang="en-US" sz="3200" dirty="0" smtClean="0"/>
              <a:t>lan</a:t>
            </a:r>
            <a:endParaRPr lang="en-US" sz="3200" dirty="0"/>
          </a:p>
        </p:txBody>
      </p:sp>
    </p:spTree>
    <p:extLst>
      <p:ext uri="{BB962C8B-B14F-4D97-AF65-F5344CB8AC3E}">
        <p14:creationId xmlns:p14="http://schemas.microsoft.com/office/powerpoint/2010/main" val="2707543024"/>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94012" y="1981200"/>
            <a:ext cx="6813894" cy="1515533"/>
          </a:xfrm>
        </p:spPr>
        <p:txBody>
          <a:bodyPr/>
          <a:lstStyle/>
          <a:p>
            <a:r>
              <a:rPr lang="en-US" sz="4400" dirty="0"/>
              <a:t>The Integrated HIV/AIDS </a:t>
            </a:r>
            <a:br>
              <a:rPr lang="en-US" sz="4400" dirty="0"/>
            </a:br>
            <a:r>
              <a:rPr lang="en-US" sz="4400" dirty="0"/>
              <a:t>Needs Assessment</a:t>
            </a:r>
          </a:p>
        </p:txBody>
      </p:sp>
      <p:sp>
        <p:nvSpPr>
          <p:cNvPr id="3" name="Subtitle 2"/>
          <p:cNvSpPr>
            <a:spLocks noGrp="1"/>
          </p:cNvSpPr>
          <p:nvPr>
            <p:ph type="subTitle" idx="1"/>
          </p:nvPr>
        </p:nvSpPr>
        <p:spPr>
          <a:xfrm>
            <a:off x="2513012" y="3657600"/>
            <a:ext cx="6813894" cy="1320802"/>
          </a:xfrm>
        </p:spPr>
        <p:txBody>
          <a:bodyPr/>
          <a:lstStyle/>
          <a:p>
            <a:r>
              <a:rPr lang="en-US" dirty="0"/>
              <a:t>2016-2019</a:t>
            </a:r>
          </a:p>
        </p:txBody>
      </p:sp>
    </p:spTree>
    <p:extLst>
      <p:ext uri="{BB962C8B-B14F-4D97-AF65-F5344CB8AC3E}">
        <p14:creationId xmlns:p14="http://schemas.microsoft.com/office/powerpoint/2010/main" val="3431564396"/>
      </p:ext>
    </p:extLst>
  </p:cSld>
  <p:clrMapOvr>
    <a:masterClrMapping/>
  </p:clrMapOvr>
  <p:transition spd="slow">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218883" y="431800"/>
            <a:ext cx="9751060" cy="863600"/>
          </a:xfrm>
        </p:spPr>
        <p:txBody>
          <a:bodyPr/>
          <a:lstStyle/>
          <a:p>
            <a:r>
              <a:rPr lang="en-US" dirty="0">
                <a:latin typeface="Californian FB" panose="0207040306080B030204" pitchFamily="18" charset="0"/>
              </a:rPr>
              <a:t>What is a Needs Assessment?</a:t>
            </a:r>
          </a:p>
        </p:txBody>
      </p:sp>
      <p:sp>
        <p:nvSpPr>
          <p:cNvPr id="7" name="Content Placeholder 6"/>
          <p:cNvSpPr>
            <a:spLocks noGrp="1"/>
          </p:cNvSpPr>
          <p:nvPr>
            <p:ph idx="1"/>
          </p:nvPr>
        </p:nvSpPr>
        <p:spPr>
          <a:xfrm>
            <a:off x="836612" y="1524000"/>
            <a:ext cx="10439400" cy="4546600"/>
          </a:xfrm>
        </p:spPr>
        <p:txBody>
          <a:bodyPr/>
          <a:lstStyle/>
          <a:p>
            <a:pPr marL="0" indent="0">
              <a:buNone/>
            </a:pPr>
            <a:r>
              <a:rPr lang="en-US" dirty="0">
                <a:solidFill>
                  <a:srgbClr val="BF2625"/>
                </a:solidFill>
              </a:rPr>
              <a:t>As </a:t>
            </a:r>
            <a:r>
              <a:rPr lang="en-US" spc="-5" dirty="0">
                <a:solidFill>
                  <a:srgbClr val="BF2625"/>
                </a:solidFill>
              </a:rPr>
              <a:t>Defined </a:t>
            </a:r>
            <a:r>
              <a:rPr lang="en-US" spc="-15" dirty="0">
                <a:solidFill>
                  <a:srgbClr val="BF2625"/>
                </a:solidFill>
              </a:rPr>
              <a:t>by </a:t>
            </a:r>
            <a:r>
              <a:rPr lang="en-US" dirty="0">
                <a:solidFill>
                  <a:srgbClr val="BF2625"/>
                </a:solidFill>
              </a:rPr>
              <a:t>the </a:t>
            </a:r>
            <a:r>
              <a:rPr lang="en-US" spc="-30" dirty="0">
                <a:solidFill>
                  <a:srgbClr val="BF2625"/>
                </a:solidFill>
              </a:rPr>
              <a:t>Ryan </a:t>
            </a:r>
            <a:r>
              <a:rPr lang="en-US" spc="-10" dirty="0">
                <a:solidFill>
                  <a:srgbClr val="BF2625"/>
                </a:solidFill>
              </a:rPr>
              <a:t>White </a:t>
            </a:r>
            <a:r>
              <a:rPr lang="en-US" spc="-45" dirty="0">
                <a:solidFill>
                  <a:srgbClr val="BF2625"/>
                </a:solidFill>
              </a:rPr>
              <a:t>HIV/AIDS  </a:t>
            </a:r>
            <a:r>
              <a:rPr lang="en-US" spc="-20" dirty="0">
                <a:solidFill>
                  <a:srgbClr val="BF2625"/>
                </a:solidFill>
              </a:rPr>
              <a:t>Program Part </a:t>
            </a:r>
            <a:r>
              <a:rPr lang="en-US" dirty="0">
                <a:solidFill>
                  <a:srgbClr val="BF2625"/>
                </a:solidFill>
              </a:rPr>
              <a:t>A</a:t>
            </a:r>
            <a:r>
              <a:rPr lang="en-US" spc="-60" dirty="0">
                <a:solidFill>
                  <a:srgbClr val="BF2625"/>
                </a:solidFill>
              </a:rPr>
              <a:t> </a:t>
            </a:r>
            <a:r>
              <a:rPr lang="en-US" spc="-5" dirty="0">
                <a:solidFill>
                  <a:srgbClr val="BF2625"/>
                </a:solidFill>
              </a:rPr>
              <a:t>Manual:</a:t>
            </a:r>
          </a:p>
          <a:p>
            <a:pPr marL="0" indent="0">
              <a:buNone/>
            </a:pPr>
            <a:endParaRPr lang="en-US" spc="-5" dirty="0">
              <a:solidFill>
                <a:srgbClr val="BF2625"/>
              </a:solidFill>
            </a:endParaRPr>
          </a:p>
          <a:p>
            <a:pPr marL="355600" marR="762635" indent="-342900">
              <a:lnSpc>
                <a:spcPct val="100000"/>
              </a:lnSpc>
              <a:spcBef>
                <a:spcPts val="95"/>
              </a:spcBef>
              <a:tabLst>
                <a:tab pos="355600" algn="l"/>
              </a:tabLst>
            </a:pPr>
            <a:r>
              <a:rPr lang="en-US" b="1" spc="-10" dirty="0">
                <a:solidFill>
                  <a:schemeClr val="tx2"/>
                </a:solidFill>
                <a:latin typeface="Californian FB" panose="0207040306080B030204" pitchFamily="18" charset="0"/>
                <a:cs typeface="Calibri"/>
              </a:rPr>
              <a:t>Needs Assessment: </a:t>
            </a:r>
            <a:r>
              <a:rPr lang="en-US" spc="-5" dirty="0">
                <a:solidFill>
                  <a:schemeClr val="tx2"/>
                </a:solidFill>
                <a:latin typeface="Californian FB" panose="0207040306080B030204" pitchFamily="18" charset="0"/>
                <a:cs typeface="Calibri"/>
              </a:rPr>
              <a:t>A </a:t>
            </a:r>
            <a:r>
              <a:rPr lang="en-US" spc="-15" dirty="0">
                <a:solidFill>
                  <a:schemeClr val="tx2"/>
                </a:solidFill>
                <a:latin typeface="Californian FB" panose="0207040306080B030204" pitchFamily="18" charset="0"/>
                <a:cs typeface="Calibri"/>
              </a:rPr>
              <a:t>process</a:t>
            </a:r>
            <a:r>
              <a:rPr lang="en-US" spc="130" dirty="0">
                <a:solidFill>
                  <a:schemeClr val="tx2"/>
                </a:solidFill>
                <a:latin typeface="Californian FB" panose="0207040306080B030204" pitchFamily="18" charset="0"/>
                <a:cs typeface="Calibri"/>
              </a:rPr>
              <a:t> </a:t>
            </a:r>
            <a:r>
              <a:rPr lang="en-US" spc="-5" dirty="0">
                <a:solidFill>
                  <a:schemeClr val="tx2"/>
                </a:solidFill>
                <a:latin typeface="Californian FB" panose="0207040306080B030204" pitchFamily="18" charset="0"/>
                <a:cs typeface="Calibri"/>
              </a:rPr>
              <a:t>of</a:t>
            </a:r>
            <a:r>
              <a:rPr lang="en-US" dirty="0">
                <a:solidFill>
                  <a:schemeClr val="tx2"/>
                </a:solidFill>
                <a:latin typeface="Californian FB" panose="0207040306080B030204" pitchFamily="18" charset="0"/>
                <a:cs typeface="Calibri"/>
              </a:rPr>
              <a:t> </a:t>
            </a:r>
            <a:r>
              <a:rPr lang="en-US" spc="-10" dirty="0">
                <a:solidFill>
                  <a:schemeClr val="tx2"/>
                </a:solidFill>
                <a:latin typeface="Californian FB" panose="0207040306080B030204" pitchFamily="18" charset="0"/>
                <a:cs typeface="Calibri"/>
              </a:rPr>
              <a:t>collecting </a:t>
            </a:r>
            <a:r>
              <a:rPr lang="en-US" spc="-5" dirty="0">
                <a:solidFill>
                  <a:schemeClr val="tx2"/>
                </a:solidFill>
                <a:latin typeface="Californian FB" panose="0207040306080B030204" pitchFamily="18" charset="0"/>
                <a:cs typeface="Calibri"/>
              </a:rPr>
              <a:t> </a:t>
            </a:r>
            <a:r>
              <a:rPr lang="en-US" spc="-15" dirty="0">
                <a:solidFill>
                  <a:schemeClr val="tx2"/>
                </a:solidFill>
                <a:latin typeface="Californian FB" panose="0207040306080B030204" pitchFamily="18" charset="0"/>
                <a:cs typeface="Calibri"/>
              </a:rPr>
              <a:t>information </a:t>
            </a:r>
            <a:r>
              <a:rPr lang="en-US" spc="-5" dirty="0">
                <a:solidFill>
                  <a:schemeClr val="tx2"/>
                </a:solidFill>
                <a:latin typeface="Californian FB" panose="0207040306080B030204" pitchFamily="18" charset="0"/>
                <a:cs typeface="Calibri"/>
              </a:rPr>
              <a:t>about </a:t>
            </a:r>
            <a:r>
              <a:rPr lang="en-US" spc="-10" dirty="0">
                <a:solidFill>
                  <a:schemeClr val="tx2"/>
                </a:solidFill>
                <a:latin typeface="Californian FB" panose="0207040306080B030204" pitchFamily="18" charset="0"/>
                <a:cs typeface="Calibri"/>
              </a:rPr>
              <a:t>the </a:t>
            </a:r>
            <a:r>
              <a:rPr lang="en-US" spc="-5" dirty="0">
                <a:solidFill>
                  <a:schemeClr val="tx2"/>
                </a:solidFill>
                <a:latin typeface="Californian FB" panose="0207040306080B030204" pitchFamily="18" charset="0"/>
                <a:cs typeface="Calibri"/>
              </a:rPr>
              <a:t>needs of </a:t>
            </a:r>
            <a:r>
              <a:rPr lang="en-US" spc="-10" dirty="0">
                <a:solidFill>
                  <a:schemeClr val="tx2"/>
                </a:solidFill>
                <a:latin typeface="Californian FB" panose="0207040306080B030204" pitchFamily="18" charset="0"/>
                <a:cs typeface="Calibri"/>
              </a:rPr>
              <a:t>people living with  </a:t>
            </a:r>
            <a:r>
              <a:rPr lang="en-US" spc="-5" dirty="0">
                <a:solidFill>
                  <a:schemeClr val="tx2"/>
                </a:solidFill>
                <a:latin typeface="Californian FB" panose="0207040306080B030204" pitchFamily="18" charset="0"/>
                <a:cs typeface="Calibri"/>
              </a:rPr>
              <a:t>HIV </a:t>
            </a:r>
            <a:r>
              <a:rPr lang="en-US" spc="-20" dirty="0">
                <a:solidFill>
                  <a:schemeClr val="tx2"/>
                </a:solidFill>
                <a:latin typeface="Californian FB" panose="0207040306080B030204" pitchFamily="18" charset="0"/>
                <a:cs typeface="Calibri"/>
              </a:rPr>
              <a:t>(PLWH)—both </a:t>
            </a:r>
            <a:r>
              <a:rPr lang="en-US" spc="-5" dirty="0">
                <a:solidFill>
                  <a:schemeClr val="tx2"/>
                </a:solidFill>
                <a:latin typeface="Californian FB" panose="0207040306080B030204" pitchFamily="18" charset="0"/>
                <a:cs typeface="Calibri"/>
              </a:rPr>
              <a:t>those </a:t>
            </a:r>
            <a:r>
              <a:rPr lang="en-US" spc="-15" dirty="0">
                <a:solidFill>
                  <a:schemeClr val="tx2"/>
                </a:solidFill>
                <a:latin typeface="Californian FB" panose="0207040306080B030204" pitchFamily="18" charset="0"/>
                <a:cs typeface="Calibri"/>
              </a:rPr>
              <a:t>receiving </a:t>
            </a:r>
            <a:r>
              <a:rPr lang="en-US" spc="-20" dirty="0">
                <a:solidFill>
                  <a:schemeClr val="tx2"/>
                </a:solidFill>
                <a:latin typeface="Californian FB" panose="0207040306080B030204" pitchFamily="18" charset="0"/>
                <a:cs typeface="Calibri"/>
              </a:rPr>
              <a:t>care </a:t>
            </a:r>
            <a:r>
              <a:rPr lang="en-US" spc="-5" dirty="0">
                <a:solidFill>
                  <a:schemeClr val="tx2"/>
                </a:solidFill>
                <a:latin typeface="Californian FB" panose="0207040306080B030204" pitchFamily="18" charset="0"/>
                <a:cs typeface="Calibri"/>
              </a:rPr>
              <a:t>and those  not </a:t>
            </a:r>
            <a:r>
              <a:rPr lang="en-US" spc="-10" dirty="0">
                <a:solidFill>
                  <a:schemeClr val="tx2"/>
                </a:solidFill>
                <a:latin typeface="Californian FB" panose="0207040306080B030204" pitchFamily="18" charset="0"/>
                <a:cs typeface="Calibri"/>
              </a:rPr>
              <a:t>in</a:t>
            </a:r>
            <a:r>
              <a:rPr lang="en-US" spc="-60" dirty="0">
                <a:solidFill>
                  <a:schemeClr val="tx2"/>
                </a:solidFill>
                <a:latin typeface="Californian FB" panose="0207040306080B030204" pitchFamily="18" charset="0"/>
                <a:cs typeface="Calibri"/>
              </a:rPr>
              <a:t> </a:t>
            </a:r>
            <a:r>
              <a:rPr lang="en-US" spc="-15" dirty="0">
                <a:solidFill>
                  <a:schemeClr val="tx2"/>
                </a:solidFill>
                <a:latin typeface="Californian FB" panose="0207040306080B030204" pitchFamily="18" charset="0"/>
                <a:cs typeface="Calibri"/>
              </a:rPr>
              <a:t>care.</a:t>
            </a:r>
            <a:endParaRPr lang="en-US" dirty="0">
              <a:solidFill>
                <a:schemeClr val="tx2"/>
              </a:solidFill>
              <a:latin typeface="Californian FB" panose="0207040306080B030204" pitchFamily="18" charset="0"/>
              <a:cs typeface="Calibri"/>
            </a:endParaRPr>
          </a:p>
          <a:p>
            <a:pPr marL="355600" marR="5080" indent="-343535">
              <a:lnSpc>
                <a:spcPct val="100000"/>
              </a:lnSpc>
              <a:spcBef>
                <a:spcPts val="665"/>
              </a:spcBef>
              <a:tabLst>
                <a:tab pos="355600" algn="l"/>
              </a:tabLst>
            </a:pPr>
            <a:r>
              <a:rPr lang="en-US" spc="-15" dirty="0">
                <a:solidFill>
                  <a:schemeClr val="tx2"/>
                </a:solidFill>
                <a:latin typeface="Californian FB" panose="0207040306080B030204" pitchFamily="18" charset="0"/>
                <a:cs typeface="Calibri"/>
              </a:rPr>
              <a:t>Steps </a:t>
            </a:r>
            <a:r>
              <a:rPr lang="en-US" spc="-25" dirty="0">
                <a:solidFill>
                  <a:schemeClr val="tx2"/>
                </a:solidFill>
                <a:latin typeface="Californian FB" panose="0207040306080B030204" pitchFamily="18" charset="0"/>
                <a:cs typeface="Calibri"/>
              </a:rPr>
              <a:t>involve </a:t>
            </a:r>
            <a:r>
              <a:rPr lang="en-US" spc="-15" dirty="0">
                <a:solidFill>
                  <a:schemeClr val="tx2"/>
                </a:solidFill>
                <a:latin typeface="Californian FB" panose="0207040306080B030204" pitchFamily="18" charset="0"/>
                <a:cs typeface="Calibri"/>
              </a:rPr>
              <a:t>gathering </a:t>
            </a:r>
            <a:r>
              <a:rPr lang="en-US" spc="-20" dirty="0">
                <a:solidFill>
                  <a:schemeClr val="tx2"/>
                </a:solidFill>
                <a:latin typeface="Californian FB" panose="0207040306080B030204" pitchFamily="18" charset="0"/>
                <a:cs typeface="Calibri"/>
              </a:rPr>
              <a:t>data from </a:t>
            </a:r>
            <a:r>
              <a:rPr lang="en-US" spc="-10" dirty="0">
                <a:solidFill>
                  <a:schemeClr val="tx2"/>
                </a:solidFill>
                <a:latin typeface="Californian FB" panose="0207040306080B030204" pitchFamily="18" charset="0"/>
                <a:cs typeface="Calibri"/>
              </a:rPr>
              <a:t>multiple</a:t>
            </a:r>
            <a:r>
              <a:rPr lang="en-US" spc="190" dirty="0">
                <a:solidFill>
                  <a:schemeClr val="tx2"/>
                </a:solidFill>
                <a:latin typeface="Californian FB" panose="0207040306080B030204" pitchFamily="18" charset="0"/>
                <a:cs typeface="Calibri"/>
              </a:rPr>
              <a:t> </a:t>
            </a:r>
            <a:r>
              <a:rPr lang="en-US" spc="-10" dirty="0">
                <a:solidFill>
                  <a:schemeClr val="tx2"/>
                </a:solidFill>
                <a:latin typeface="Californian FB" panose="0207040306080B030204" pitchFamily="18" charset="0"/>
                <a:cs typeface="Calibri"/>
              </a:rPr>
              <a:t>sources</a:t>
            </a:r>
            <a:r>
              <a:rPr lang="en-US" spc="25" dirty="0">
                <a:solidFill>
                  <a:schemeClr val="tx2"/>
                </a:solidFill>
                <a:latin typeface="Californian FB" panose="0207040306080B030204" pitchFamily="18" charset="0"/>
                <a:cs typeface="Calibri"/>
              </a:rPr>
              <a:t> </a:t>
            </a:r>
            <a:r>
              <a:rPr lang="en-US" spc="-5" dirty="0">
                <a:solidFill>
                  <a:schemeClr val="tx2"/>
                </a:solidFill>
                <a:latin typeface="Californian FB" panose="0207040306080B030204" pitchFamily="18" charset="0"/>
                <a:cs typeface="Calibri"/>
              </a:rPr>
              <a:t>on  the </a:t>
            </a:r>
            <a:r>
              <a:rPr lang="en-US" spc="-10" dirty="0">
                <a:solidFill>
                  <a:schemeClr val="tx2"/>
                </a:solidFill>
                <a:latin typeface="Californian FB" panose="0207040306080B030204" pitchFamily="18" charset="0"/>
                <a:cs typeface="Calibri"/>
              </a:rPr>
              <a:t>number </a:t>
            </a:r>
            <a:r>
              <a:rPr lang="en-US" spc="-5" dirty="0">
                <a:solidFill>
                  <a:schemeClr val="tx2"/>
                </a:solidFill>
                <a:latin typeface="Californian FB" panose="0207040306080B030204" pitchFamily="18" charset="0"/>
                <a:cs typeface="Calibri"/>
              </a:rPr>
              <a:t>of HIV and AIDS </a:t>
            </a:r>
            <a:r>
              <a:rPr lang="en-US" spc="-10" dirty="0">
                <a:solidFill>
                  <a:schemeClr val="tx2"/>
                </a:solidFill>
                <a:latin typeface="Californian FB" panose="0207040306080B030204" pitchFamily="18" charset="0"/>
                <a:cs typeface="Calibri"/>
              </a:rPr>
              <a:t>cases, </a:t>
            </a:r>
            <a:r>
              <a:rPr lang="en-US" spc="-5" dirty="0">
                <a:solidFill>
                  <a:schemeClr val="tx2"/>
                </a:solidFill>
                <a:latin typeface="Californian FB" panose="0207040306080B030204" pitchFamily="18" charset="0"/>
                <a:cs typeface="Calibri"/>
              </a:rPr>
              <a:t>the needs of </a:t>
            </a:r>
            <a:r>
              <a:rPr lang="en-US" spc="-40" dirty="0">
                <a:solidFill>
                  <a:schemeClr val="tx2"/>
                </a:solidFill>
                <a:latin typeface="Californian FB" panose="0207040306080B030204" pitchFamily="18" charset="0"/>
                <a:cs typeface="Calibri"/>
              </a:rPr>
              <a:t>PLWH,  </a:t>
            </a:r>
            <a:r>
              <a:rPr lang="en-US" spc="-5" dirty="0">
                <a:solidFill>
                  <a:schemeClr val="tx2"/>
                </a:solidFill>
                <a:latin typeface="Californian FB" panose="0207040306080B030204" pitchFamily="18" charset="0"/>
                <a:cs typeface="Calibri"/>
              </a:rPr>
              <a:t>and </a:t>
            </a:r>
            <a:r>
              <a:rPr lang="en-US" spc="-15" dirty="0">
                <a:solidFill>
                  <a:schemeClr val="tx2"/>
                </a:solidFill>
                <a:latin typeface="Californian FB" panose="0207040306080B030204" pitchFamily="18" charset="0"/>
                <a:cs typeface="Calibri"/>
              </a:rPr>
              <a:t>current resources available to </a:t>
            </a:r>
            <a:r>
              <a:rPr lang="en-US" spc="-10" dirty="0">
                <a:solidFill>
                  <a:schemeClr val="tx2"/>
                </a:solidFill>
                <a:latin typeface="Californian FB" panose="0207040306080B030204" pitchFamily="18" charset="0"/>
                <a:cs typeface="Calibri"/>
              </a:rPr>
              <a:t>meet </a:t>
            </a:r>
            <a:r>
              <a:rPr lang="en-US" spc="-5" dirty="0">
                <a:solidFill>
                  <a:schemeClr val="tx2"/>
                </a:solidFill>
                <a:latin typeface="Californian FB" panose="0207040306080B030204" pitchFamily="18" charset="0"/>
                <a:cs typeface="Calibri"/>
              </a:rPr>
              <a:t>those needs  </a:t>
            </a:r>
            <a:r>
              <a:rPr lang="en-US" spc="-25" dirty="0">
                <a:solidFill>
                  <a:schemeClr val="tx2"/>
                </a:solidFill>
                <a:latin typeface="Californian FB" panose="0207040306080B030204" pitchFamily="18" charset="0"/>
                <a:cs typeface="Calibri"/>
              </a:rPr>
              <a:t>(Ryan </a:t>
            </a:r>
            <a:r>
              <a:rPr lang="en-US" spc="-15" dirty="0">
                <a:solidFill>
                  <a:schemeClr val="tx2"/>
                </a:solidFill>
                <a:latin typeface="Californian FB" panose="0207040306080B030204" pitchFamily="18" charset="0"/>
                <a:cs typeface="Calibri"/>
              </a:rPr>
              <a:t>White </a:t>
            </a:r>
            <a:r>
              <a:rPr lang="en-US" spc="-35" dirty="0">
                <a:solidFill>
                  <a:schemeClr val="tx2"/>
                </a:solidFill>
                <a:latin typeface="Californian FB" panose="0207040306080B030204" pitchFamily="18" charset="0"/>
                <a:cs typeface="Calibri"/>
              </a:rPr>
              <a:t>HIV/AIDS </a:t>
            </a:r>
            <a:r>
              <a:rPr lang="en-US" spc="-20" dirty="0">
                <a:solidFill>
                  <a:schemeClr val="tx2"/>
                </a:solidFill>
                <a:latin typeface="Californian FB" panose="0207040306080B030204" pitchFamily="18" charset="0"/>
                <a:cs typeface="Calibri"/>
              </a:rPr>
              <a:t>Program </a:t>
            </a:r>
            <a:r>
              <a:rPr lang="en-US" spc="-5" dirty="0">
                <a:solidFill>
                  <a:schemeClr val="tx2"/>
                </a:solidFill>
                <a:latin typeface="Californian FB" panose="0207040306080B030204" pitchFamily="18" charset="0"/>
                <a:cs typeface="Calibri"/>
              </a:rPr>
              <a:t>and</a:t>
            </a:r>
            <a:r>
              <a:rPr lang="en-US" spc="105" dirty="0">
                <a:solidFill>
                  <a:schemeClr val="tx2"/>
                </a:solidFill>
                <a:latin typeface="Californian FB" panose="0207040306080B030204" pitchFamily="18" charset="0"/>
                <a:cs typeface="Calibri"/>
              </a:rPr>
              <a:t> </a:t>
            </a:r>
            <a:r>
              <a:rPr lang="en-US" spc="-5" dirty="0">
                <a:solidFill>
                  <a:schemeClr val="tx2"/>
                </a:solidFill>
                <a:latin typeface="Californian FB" panose="0207040306080B030204" pitchFamily="18" charset="0"/>
                <a:cs typeface="Calibri"/>
              </a:rPr>
              <a:t>other).</a:t>
            </a:r>
            <a:endParaRPr lang="en-US" dirty="0">
              <a:solidFill>
                <a:schemeClr val="tx2"/>
              </a:solidFill>
              <a:latin typeface="Californian FB" panose="0207040306080B030204" pitchFamily="18" charset="0"/>
              <a:cs typeface="Calibri"/>
            </a:endParaRPr>
          </a:p>
          <a:p>
            <a:pPr marL="355600" marR="595630" indent="-342900">
              <a:lnSpc>
                <a:spcPct val="100000"/>
              </a:lnSpc>
              <a:spcBef>
                <a:spcPts val="665"/>
              </a:spcBef>
              <a:tabLst>
                <a:tab pos="355600" algn="l"/>
              </a:tabLst>
            </a:pPr>
            <a:r>
              <a:rPr lang="en-US" spc="-10" dirty="0">
                <a:solidFill>
                  <a:schemeClr val="tx2"/>
                </a:solidFill>
                <a:latin typeface="Californian FB" panose="0207040306080B030204" pitchFamily="18" charset="0"/>
                <a:cs typeface="Calibri"/>
              </a:rPr>
              <a:t>This </a:t>
            </a:r>
            <a:r>
              <a:rPr lang="en-US" spc="-15" dirty="0">
                <a:solidFill>
                  <a:schemeClr val="tx2"/>
                </a:solidFill>
                <a:latin typeface="Californian FB" panose="0207040306080B030204" pitchFamily="18" charset="0"/>
                <a:cs typeface="Calibri"/>
              </a:rPr>
              <a:t>information </a:t>
            </a:r>
            <a:r>
              <a:rPr lang="en-US" spc="-10" dirty="0">
                <a:solidFill>
                  <a:schemeClr val="tx2"/>
                </a:solidFill>
                <a:latin typeface="Californian FB" panose="0207040306080B030204" pitchFamily="18" charset="0"/>
                <a:cs typeface="Calibri"/>
              </a:rPr>
              <a:t>is </a:t>
            </a:r>
            <a:r>
              <a:rPr lang="en-US" spc="-5" dirty="0">
                <a:solidFill>
                  <a:schemeClr val="tx2"/>
                </a:solidFill>
                <a:latin typeface="Californian FB" panose="0207040306080B030204" pitchFamily="18" charset="0"/>
                <a:cs typeface="Calibri"/>
              </a:rPr>
              <a:t>then </a:t>
            </a:r>
            <a:r>
              <a:rPr lang="en-US" spc="-20" dirty="0">
                <a:solidFill>
                  <a:schemeClr val="tx2"/>
                </a:solidFill>
                <a:latin typeface="Californian FB" panose="0207040306080B030204" pitchFamily="18" charset="0"/>
                <a:cs typeface="Calibri"/>
              </a:rPr>
              <a:t>analyzed </a:t>
            </a:r>
            <a:r>
              <a:rPr lang="en-US" spc="-15" dirty="0">
                <a:solidFill>
                  <a:schemeClr val="tx2"/>
                </a:solidFill>
                <a:latin typeface="Californian FB" panose="0207040306080B030204" pitchFamily="18" charset="0"/>
                <a:cs typeface="Calibri"/>
              </a:rPr>
              <a:t>to</a:t>
            </a:r>
            <a:r>
              <a:rPr lang="en-US" spc="100" dirty="0">
                <a:solidFill>
                  <a:schemeClr val="tx2"/>
                </a:solidFill>
                <a:latin typeface="Californian FB" panose="0207040306080B030204" pitchFamily="18" charset="0"/>
                <a:cs typeface="Calibri"/>
              </a:rPr>
              <a:t> </a:t>
            </a:r>
            <a:r>
              <a:rPr lang="en-US" spc="-10" dirty="0">
                <a:solidFill>
                  <a:schemeClr val="tx2"/>
                </a:solidFill>
                <a:latin typeface="Californian FB" panose="0207040306080B030204" pitchFamily="18" charset="0"/>
                <a:cs typeface="Calibri"/>
              </a:rPr>
              <a:t>identify</a:t>
            </a:r>
            <a:r>
              <a:rPr lang="en-US" spc="10" dirty="0">
                <a:solidFill>
                  <a:schemeClr val="tx2"/>
                </a:solidFill>
                <a:latin typeface="Californian FB" panose="0207040306080B030204" pitchFamily="18" charset="0"/>
                <a:cs typeface="Calibri"/>
              </a:rPr>
              <a:t> </a:t>
            </a:r>
            <a:r>
              <a:rPr lang="en-US" spc="-10" dirty="0">
                <a:solidFill>
                  <a:schemeClr val="tx2"/>
                </a:solidFill>
                <a:latin typeface="Californian FB" panose="0207040306080B030204" pitchFamily="18" charset="0"/>
                <a:cs typeface="Calibri"/>
              </a:rPr>
              <a:t>what </a:t>
            </a:r>
            <a:r>
              <a:rPr lang="en-US" spc="-5" dirty="0">
                <a:solidFill>
                  <a:schemeClr val="tx2"/>
                </a:solidFill>
                <a:latin typeface="Californian FB" panose="0207040306080B030204" pitchFamily="18" charset="0"/>
                <a:cs typeface="Calibri"/>
              </a:rPr>
              <a:t> services </a:t>
            </a:r>
            <a:r>
              <a:rPr lang="en-US" spc="-20" dirty="0">
                <a:solidFill>
                  <a:schemeClr val="tx2"/>
                </a:solidFill>
                <a:latin typeface="Californian FB" panose="0207040306080B030204" pitchFamily="18" charset="0"/>
                <a:cs typeface="Calibri"/>
              </a:rPr>
              <a:t>are </a:t>
            </a:r>
            <a:r>
              <a:rPr lang="en-US" spc="-5" dirty="0">
                <a:solidFill>
                  <a:schemeClr val="tx2"/>
                </a:solidFill>
                <a:latin typeface="Californian FB" panose="0207040306080B030204" pitchFamily="18" charset="0"/>
                <a:cs typeface="Calibri"/>
              </a:rPr>
              <a:t>needed and </a:t>
            </a:r>
            <a:r>
              <a:rPr lang="en-US" spc="-15" dirty="0">
                <a:solidFill>
                  <a:schemeClr val="tx2"/>
                </a:solidFill>
                <a:latin typeface="Californian FB" panose="0207040306080B030204" pitchFamily="18" charset="0"/>
                <a:cs typeface="Calibri"/>
              </a:rPr>
              <a:t>by </a:t>
            </a:r>
            <a:r>
              <a:rPr lang="en-US" spc="-5" dirty="0">
                <a:solidFill>
                  <a:schemeClr val="tx2"/>
                </a:solidFill>
                <a:latin typeface="Californian FB" panose="0207040306080B030204" pitchFamily="18" charset="0"/>
                <a:cs typeface="Calibri"/>
              </a:rPr>
              <a:t>which </a:t>
            </a:r>
            <a:r>
              <a:rPr lang="en-US" spc="-20" dirty="0">
                <a:solidFill>
                  <a:schemeClr val="tx2"/>
                </a:solidFill>
                <a:latin typeface="Californian FB" panose="0207040306080B030204" pitchFamily="18" charset="0"/>
                <a:cs typeface="Calibri"/>
              </a:rPr>
              <a:t>groups </a:t>
            </a:r>
            <a:r>
              <a:rPr lang="en-US" spc="-5" dirty="0">
                <a:solidFill>
                  <a:schemeClr val="tx2"/>
                </a:solidFill>
                <a:latin typeface="Californian FB" panose="0207040306080B030204" pitchFamily="18" charset="0"/>
                <a:cs typeface="Calibri"/>
              </a:rPr>
              <a:t>of</a:t>
            </a:r>
            <a:r>
              <a:rPr lang="en-US" spc="180" dirty="0">
                <a:solidFill>
                  <a:schemeClr val="tx2"/>
                </a:solidFill>
                <a:latin typeface="Californian FB" panose="0207040306080B030204" pitchFamily="18" charset="0"/>
                <a:cs typeface="Calibri"/>
              </a:rPr>
              <a:t> </a:t>
            </a:r>
            <a:r>
              <a:rPr lang="en-US" spc="-40" dirty="0">
                <a:solidFill>
                  <a:schemeClr val="tx2"/>
                </a:solidFill>
                <a:latin typeface="Californian FB" panose="0207040306080B030204" pitchFamily="18" charset="0"/>
                <a:cs typeface="Calibri"/>
              </a:rPr>
              <a:t>PLWH.</a:t>
            </a:r>
            <a:endParaRPr lang="en-US" dirty="0">
              <a:solidFill>
                <a:schemeClr val="tx2"/>
              </a:solidFill>
              <a:latin typeface="Californian FB" panose="0207040306080B030204" pitchFamily="18" charset="0"/>
              <a:cs typeface="Calibri"/>
            </a:endParaRPr>
          </a:p>
          <a:p>
            <a:pPr marL="0" indent="0">
              <a:buNone/>
            </a:pPr>
            <a:endParaRPr lang="en-US" dirty="0">
              <a:solidFill>
                <a:schemeClr val="tx2"/>
              </a:solidFill>
            </a:endParaRPr>
          </a:p>
        </p:txBody>
      </p:sp>
      <p:pic>
        <p:nvPicPr>
          <p:cNvPr id="3074" name="Picture 2" descr="Image result for needs assess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56812" y="715274"/>
            <a:ext cx="1428749"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8464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0412" y="591069"/>
            <a:ext cx="9598696" cy="1303867"/>
          </a:xfrm>
        </p:spPr>
        <p:txBody>
          <a:bodyPr/>
          <a:lstStyle/>
          <a:p>
            <a:r>
              <a:rPr lang="en-US" dirty="0">
                <a:solidFill>
                  <a:srgbClr val="BF2625"/>
                </a:solidFill>
                <a:latin typeface="Californian FB" panose="0207040306080B030204" pitchFamily="18" charset="0"/>
              </a:rPr>
              <a:t>In </a:t>
            </a:r>
            <a:r>
              <a:rPr lang="en-US" spc="-5" dirty="0">
                <a:solidFill>
                  <a:srgbClr val="BF2625"/>
                </a:solidFill>
                <a:latin typeface="Californian FB" panose="0207040306080B030204" pitchFamily="18" charset="0"/>
              </a:rPr>
              <a:t>Plain</a:t>
            </a:r>
            <a:r>
              <a:rPr lang="en-US" spc="-45" dirty="0">
                <a:solidFill>
                  <a:srgbClr val="BF2625"/>
                </a:solidFill>
                <a:latin typeface="Californian FB" panose="0207040306080B030204" pitchFamily="18" charset="0"/>
              </a:rPr>
              <a:t> </a:t>
            </a:r>
            <a:r>
              <a:rPr lang="en-US" spc="-10" dirty="0">
                <a:solidFill>
                  <a:srgbClr val="BF2625"/>
                </a:solidFill>
                <a:latin typeface="Californian FB" panose="0207040306080B030204" pitchFamily="18" charset="0"/>
              </a:rPr>
              <a:t>Language</a:t>
            </a:r>
            <a:endParaRPr lang="en-US" dirty="0">
              <a:latin typeface="Californian FB" panose="0207040306080B030204" pitchFamily="18" charset="0"/>
            </a:endParaRPr>
          </a:p>
        </p:txBody>
      </p:sp>
      <p:sp>
        <p:nvSpPr>
          <p:cNvPr id="3" name="Content Placeholder 2"/>
          <p:cNvSpPr>
            <a:spLocks noGrp="1"/>
          </p:cNvSpPr>
          <p:nvPr>
            <p:ph idx="1"/>
          </p:nvPr>
        </p:nvSpPr>
        <p:spPr>
          <a:xfrm>
            <a:off x="760412" y="1905000"/>
            <a:ext cx="9751060" cy="4267200"/>
          </a:xfrm>
        </p:spPr>
        <p:txBody>
          <a:bodyPr/>
          <a:lstStyle/>
          <a:p>
            <a:pPr marL="0" indent="0">
              <a:lnSpc>
                <a:spcPct val="100000"/>
              </a:lnSpc>
              <a:spcBef>
                <a:spcPts val="1970"/>
              </a:spcBef>
              <a:buNone/>
            </a:pPr>
            <a:r>
              <a:rPr lang="en-US" b="1" spc="-10" dirty="0">
                <a:solidFill>
                  <a:schemeClr val="tx2"/>
                </a:solidFill>
                <a:latin typeface="Californian FB" panose="0207040306080B030204" pitchFamily="18" charset="0"/>
                <a:cs typeface="Calibri"/>
              </a:rPr>
              <a:t>Needs assessment </a:t>
            </a:r>
            <a:r>
              <a:rPr lang="en-US" b="1" spc="-5" dirty="0">
                <a:solidFill>
                  <a:schemeClr val="tx2"/>
                </a:solidFill>
                <a:latin typeface="Californian FB" panose="0207040306080B030204" pitchFamily="18" charset="0"/>
                <a:cs typeface="Calibri"/>
              </a:rPr>
              <a:t>activities </a:t>
            </a:r>
            <a:r>
              <a:rPr lang="en-US" b="1" spc="-20" dirty="0">
                <a:solidFill>
                  <a:schemeClr val="tx2"/>
                </a:solidFill>
                <a:latin typeface="Californian FB" panose="0207040306080B030204" pitchFamily="18" charset="0"/>
                <a:cs typeface="Calibri"/>
              </a:rPr>
              <a:t>are </a:t>
            </a:r>
            <a:r>
              <a:rPr lang="en-US" b="1" spc="-25" dirty="0">
                <a:solidFill>
                  <a:schemeClr val="tx2"/>
                </a:solidFill>
                <a:latin typeface="Californian FB" panose="0207040306080B030204" pitchFamily="18" charset="0"/>
                <a:cs typeface="Calibri"/>
              </a:rPr>
              <a:t>ways </a:t>
            </a:r>
            <a:r>
              <a:rPr lang="en-US" b="1" spc="-5" dirty="0">
                <a:solidFill>
                  <a:schemeClr val="tx2"/>
                </a:solidFill>
                <a:latin typeface="Californian FB" panose="0207040306080B030204" pitchFamily="18" charset="0"/>
                <a:cs typeface="Calibri"/>
              </a:rPr>
              <a:t>of</a:t>
            </a:r>
            <a:r>
              <a:rPr lang="en-US" b="1" spc="185" dirty="0">
                <a:solidFill>
                  <a:schemeClr val="tx2"/>
                </a:solidFill>
                <a:latin typeface="Californian FB" panose="0207040306080B030204" pitchFamily="18" charset="0"/>
                <a:cs typeface="Calibri"/>
              </a:rPr>
              <a:t> </a:t>
            </a:r>
            <a:r>
              <a:rPr lang="en-US" b="1" spc="-10" dirty="0">
                <a:solidFill>
                  <a:schemeClr val="tx2"/>
                </a:solidFill>
                <a:latin typeface="Californian FB" panose="0207040306080B030204" pitchFamily="18" charset="0"/>
                <a:cs typeface="Calibri"/>
              </a:rPr>
              <a:t>learning:</a:t>
            </a:r>
            <a:endParaRPr lang="en-US" dirty="0">
              <a:solidFill>
                <a:schemeClr val="tx2"/>
              </a:solidFill>
              <a:latin typeface="Californian FB" panose="0207040306080B030204" pitchFamily="18" charset="0"/>
              <a:cs typeface="Calibri"/>
            </a:endParaRPr>
          </a:p>
          <a:p>
            <a:pPr marL="354965" marR="88900" indent="-342900">
              <a:lnSpc>
                <a:spcPct val="100000"/>
              </a:lnSpc>
              <a:spcBef>
                <a:spcPts val="1870"/>
              </a:spcBef>
              <a:tabLst>
                <a:tab pos="355600" algn="l"/>
              </a:tabLst>
            </a:pPr>
            <a:r>
              <a:rPr lang="en-US" spc="-10" dirty="0">
                <a:solidFill>
                  <a:schemeClr val="tx2"/>
                </a:solidFill>
                <a:latin typeface="Californian FB" panose="0207040306080B030204" pitchFamily="18" charset="0"/>
                <a:cs typeface="Calibri"/>
              </a:rPr>
              <a:t>What people living with </a:t>
            </a:r>
            <a:r>
              <a:rPr lang="en-US" spc="-5" dirty="0">
                <a:solidFill>
                  <a:schemeClr val="tx2"/>
                </a:solidFill>
                <a:latin typeface="Californian FB" panose="0207040306080B030204" pitchFamily="18" charset="0"/>
                <a:cs typeface="Calibri"/>
              </a:rPr>
              <a:t>HIV need </a:t>
            </a:r>
            <a:r>
              <a:rPr lang="en-US" spc="-15" dirty="0">
                <a:solidFill>
                  <a:schemeClr val="tx2"/>
                </a:solidFill>
                <a:latin typeface="Californian FB" panose="0207040306080B030204" pitchFamily="18" charset="0"/>
                <a:cs typeface="Calibri"/>
              </a:rPr>
              <a:t>to</a:t>
            </a:r>
            <a:r>
              <a:rPr lang="en-US" spc="100" dirty="0">
                <a:solidFill>
                  <a:schemeClr val="tx2"/>
                </a:solidFill>
                <a:latin typeface="Californian FB" panose="0207040306080B030204" pitchFamily="18" charset="0"/>
                <a:cs typeface="Calibri"/>
              </a:rPr>
              <a:t> </a:t>
            </a:r>
            <a:r>
              <a:rPr lang="en-US" spc="-55" dirty="0">
                <a:solidFill>
                  <a:schemeClr val="tx2"/>
                </a:solidFill>
                <a:latin typeface="Californian FB" panose="0207040306080B030204" pitchFamily="18" charset="0"/>
                <a:cs typeface="Calibri"/>
              </a:rPr>
              <a:t>enter,</a:t>
            </a:r>
            <a:r>
              <a:rPr lang="en-US" spc="-5" dirty="0">
                <a:solidFill>
                  <a:schemeClr val="tx2"/>
                </a:solidFill>
                <a:latin typeface="Californian FB" panose="0207040306080B030204" pitchFamily="18" charset="0"/>
                <a:cs typeface="Calibri"/>
              </a:rPr>
              <a:t> </a:t>
            </a:r>
            <a:r>
              <a:rPr lang="en-US" spc="-15" dirty="0">
                <a:solidFill>
                  <a:schemeClr val="tx2"/>
                </a:solidFill>
                <a:latin typeface="Californian FB" panose="0207040306080B030204" pitchFamily="18" charset="0"/>
                <a:cs typeface="Calibri"/>
              </a:rPr>
              <a:t>return </a:t>
            </a:r>
            <a:r>
              <a:rPr lang="en-US" spc="-5" dirty="0">
                <a:solidFill>
                  <a:schemeClr val="tx2"/>
                </a:solidFill>
                <a:latin typeface="Californian FB" panose="0207040306080B030204" pitchFamily="18" charset="0"/>
                <a:cs typeface="Calibri"/>
              </a:rPr>
              <a:t> </a:t>
            </a:r>
            <a:r>
              <a:rPr lang="en-US" spc="-30" dirty="0">
                <a:solidFill>
                  <a:schemeClr val="tx2"/>
                </a:solidFill>
                <a:latin typeface="Californian FB" panose="0207040306080B030204" pitchFamily="18" charset="0"/>
                <a:cs typeface="Calibri"/>
              </a:rPr>
              <a:t>to, </a:t>
            </a:r>
            <a:r>
              <a:rPr lang="en-US" spc="-5" dirty="0">
                <a:solidFill>
                  <a:schemeClr val="tx2"/>
                </a:solidFill>
                <a:latin typeface="Californian FB" panose="0207040306080B030204" pitchFamily="18" charset="0"/>
                <a:cs typeface="Calibri"/>
              </a:rPr>
              <a:t>or </a:t>
            </a:r>
            <a:r>
              <a:rPr lang="en-US" spc="-35" dirty="0">
                <a:solidFill>
                  <a:schemeClr val="tx2"/>
                </a:solidFill>
                <a:latin typeface="Californian FB" panose="0207040306080B030204" pitchFamily="18" charset="0"/>
                <a:cs typeface="Calibri"/>
              </a:rPr>
              <a:t>stay </a:t>
            </a:r>
            <a:r>
              <a:rPr lang="en-US" spc="-10" dirty="0">
                <a:solidFill>
                  <a:schemeClr val="tx2"/>
                </a:solidFill>
                <a:latin typeface="Californian FB" panose="0207040306080B030204" pitchFamily="18" charset="0"/>
                <a:cs typeface="Calibri"/>
              </a:rPr>
              <a:t>in </a:t>
            </a:r>
            <a:r>
              <a:rPr lang="en-US" spc="-5" dirty="0">
                <a:solidFill>
                  <a:schemeClr val="tx2"/>
                </a:solidFill>
                <a:latin typeface="Californian FB" panose="0207040306080B030204" pitchFamily="18" charset="0"/>
                <a:cs typeface="Calibri"/>
              </a:rPr>
              <a:t>HIV </a:t>
            </a:r>
            <a:r>
              <a:rPr lang="en-US" spc="-10" dirty="0">
                <a:solidFill>
                  <a:schemeClr val="tx2"/>
                </a:solidFill>
                <a:latin typeface="Californian FB" panose="0207040306080B030204" pitchFamily="18" charset="0"/>
                <a:cs typeface="Calibri"/>
              </a:rPr>
              <a:t>medical </a:t>
            </a:r>
            <a:r>
              <a:rPr lang="en-US" spc="-15" dirty="0">
                <a:solidFill>
                  <a:schemeClr val="tx2"/>
                </a:solidFill>
                <a:latin typeface="Californian FB" panose="0207040306080B030204" pitchFamily="18" charset="0"/>
                <a:cs typeface="Calibri"/>
              </a:rPr>
              <a:t>care, </a:t>
            </a:r>
            <a:r>
              <a:rPr lang="en-US" spc="-5" dirty="0">
                <a:solidFill>
                  <a:schemeClr val="tx2"/>
                </a:solidFill>
                <a:latin typeface="Californian FB" panose="0207040306080B030204" pitchFamily="18" charset="0"/>
                <a:cs typeface="Calibri"/>
              </a:rPr>
              <a:t>and </a:t>
            </a:r>
            <a:r>
              <a:rPr lang="en-US" spc="-10" dirty="0">
                <a:solidFill>
                  <a:schemeClr val="tx2"/>
                </a:solidFill>
                <a:latin typeface="Californian FB" panose="0207040306080B030204" pitchFamily="18" charset="0"/>
                <a:cs typeface="Calibri"/>
              </a:rPr>
              <a:t>reach </a:t>
            </a:r>
            <a:r>
              <a:rPr lang="en-US" spc="-20" dirty="0">
                <a:solidFill>
                  <a:schemeClr val="tx2"/>
                </a:solidFill>
                <a:latin typeface="Californian FB" panose="0207040306080B030204" pitchFamily="18" charset="0"/>
                <a:cs typeface="Calibri"/>
              </a:rPr>
              <a:t>viral  </a:t>
            </a:r>
            <a:r>
              <a:rPr lang="en-US" spc="-10" dirty="0">
                <a:solidFill>
                  <a:schemeClr val="tx2"/>
                </a:solidFill>
                <a:latin typeface="Californian FB" panose="0207040306080B030204" pitchFamily="18" charset="0"/>
                <a:cs typeface="Calibri"/>
              </a:rPr>
              <a:t>suppression</a:t>
            </a:r>
            <a:endParaRPr lang="en-US" dirty="0">
              <a:solidFill>
                <a:schemeClr val="tx2"/>
              </a:solidFill>
              <a:latin typeface="Californian FB" panose="0207040306080B030204" pitchFamily="18" charset="0"/>
              <a:cs typeface="Calibri"/>
            </a:endParaRPr>
          </a:p>
          <a:p>
            <a:pPr marL="355600" marR="5080" indent="-342900">
              <a:lnSpc>
                <a:spcPct val="100000"/>
              </a:lnSpc>
              <a:spcBef>
                <a:spcPts val="670"/>
              </a:spcBef>
              <a:tabLst>
                <a:tab pos="355600" algn="l"/>
              </a:tabLst>
            </a:pPr>
            <a:r>
              <a:rPr lang="en-US" spc="-10" dirty="0">
                <a:solidFill>
                  <a:schemeClr val="tx2"/>
                </a:solidFill>
                <a:latin typeface="Californian FB" panose="0207040306080B030204" pitchFamily="18" charset="0"/>
                <a:cs typeface="Calibri"/>
              </a:rPr>
              <a:t>The </a:t>
            </a:r>
            <a:r>
              <a:rPr lang="en-US" spc="-20" dirty="0">
                <a:solidFill>
                  <a:schemeClr val="tx2"/>
                </a:solidFill>
                <a:latin typeface="Californian FB" panose="0207040306080B030204" pitchFamily="18" charset="0"/>
                <a:cs typeface="Calibri"/>
              </a:rPr>
              <a:t>extent </a:t>
            </a:r>
            <a:r>
              <a:rPr lang="en-US" spc="-15" dirty="0">
                <a:solidFill>
                  <a:schemeClr val="tx2"/>
                </a:solidFill>
                <a:latin typeface="Californian FB" panose="0207040306080B030204" pitchFamily="18" charset="0"/>
                <a:cs typeface="Calibri"/>
              </a:rPr>
              <a:t>to </a:t>
            </a:r>
            <a:r>
              <a:rPr lang="en-US" spc="-5" dirty="0">
                <a:solidFill>
                  <a:schemeClr val="tx2"/>
                </a:solidFill>
                <a:latin typeface="Californian FB" panose="0207040306080B030204" pitchFamily="18" charset="0"/>
                <a:cs typeface="Calibri"/>
              </a:rPr>
              <a:t>which </a:t>
            </a:r>
            <a:r>
              <a:rPr lang="en-US" spc="-15" dirty="0">
                <a:solidFill>
                  <a:schemeClr val="tx2"/>
                </a:solidFill>
                <a:latin typeface="Californian FB" panose="0207040306080B030204" pitchFamily="18" charset="0"/>
                <a:cs typeface="Calibri"/>
              </a:rPr>
              <a:t>available</a:t>
            </a:r>
            <a:r>
              <a:rPr lang="en-US" spc="60" dirty="0">
                <a:solidFill>
                  <a:schemeClr val="tx2"/>
                </a:solidFill>
                <a:latin typeface="Californian FB" panose="0207040306080B030204" pitchFamily="18" charset="0"/>
                <a:cs typeface="Calibri"/>
              </a:rPr>
              <a:t> </a:t>
            </a:r>
            <a:r>
              <a:rPr lang="en-US" spc="-20" dirty="0">
                <a:solidFill>
                  <a:schemeClr val="tx2"/>
                </a:solidFill>
                <a:latin typeface="Californian FB" panose="0207040306080B030204" pitchFamily="18" charset="0"/>
                <a:cs typeface="Calibri"/>
              </a:rPr>
              <a:t>services/system</a:t>
            </a:r>
            <a:r>
              <a:rPr lang="en-US" spc="30" dirty="0">
                <a:solidFill>
                  <a:schemeClr val="tx2"/>
                </a:solidFill>
                <a:latin typeface="Californian FB" panose="0207040306080B030204" pitchFamily="18" charset="0"/>
                <a:cs typeface="Calibri"/>
              </a:rPr>
              <a:t> </a:t>
            </a:r>
            <a:r>
              <a:rPr lang="en-US" spc="-5" dirty="0">
                <a:solidFill>
                  <a:schemeClr val="tx2"/>
                </a:solidFill>
                <a:latin typeface="Californian FB" panose="0207040306080B030204" pitchFamily="18" charset="0"/>
                <a:cs typeface="Calibri"/>
              </a:rPr>
              <a:t>of  </a:t>
            </a:r>
            <a:r>
              <a:rPr lang="en-US" spc="-20" dirty="0">
                <a:solidFill>
                  <a:schemeClr val="tx2"/>
                </a:solidFill>
                <a:latin typeface="Californian FB" panose="0207040306080B030204" pitchFamily="18" charset="0"/>
                <a:cs typeface="Calibri"/>
              </a:rPr>
              <a:t>care are </a:t>
            </a:r>
            <a:r>
              <a:rPr lang="en-US" spc="-10" dirty="0">
                <a:solidFill>
                  <a:schemeClr val="tx2"/>
                </a:solidFill>
                <a:latin typeface="Californian FB" panose="0207040306080B030204" pitchFamily="18" charset="0"/>
                <a:cs typeface="Calibri"/>
              </a:rPr>
              <a:t>meeting </a:t>
            </a:r>
            <a:r>
              <a:rPr lang="en-US" spc="-5" dirty="0">
                <a:solidFill>
                  <a:schemeClr val="tx2"/>
                </a:solidFill>
                <a:latin typeface="Californian FB" panose="0207040306080B030204" pitchFamily="18" charset="0"/>
                <a:cs typeface="Calibri"/>
              </a:rPr>
              <a:t>those needs </a:t>
            </a:r>
            <a:r>
              <a:rPr lang="en-US" dirty="0">
                <a:solidFill>
                  <a:schemeClr val="tx2"/>
                </a:solidFill>
                <a:latin typeface="Californian FB" panose="0207040306080B030204" pitchFamily="18" charset="0"/>
                <a:cs typeface="Calibri"/>
              </a:rPr>
              <a:t>(e.g., </a:t>
            </a:r>
            <a:r>
              <a:rPr lang="en-US" spc="-5" dirty="0">
                <a:solidFill>
                  <a:schemeClr val="tx2"/>
                </a:solidFill>
                <a:latin typeface="Californian FB" panose="0207040306080B030204" pitchFamily="18" charset="0"/>
                <a:cs typeface="Calibri"/>
              </a:rPr>
              <a:t>service </a:t>
            </a:r>
            <a:r>
              <a:rPr lang="en-US" spc="-10" dirty="0">
                <a:solidFill>
                  <a:schemeClr val="tx2"/>
                </a:solidFill>
                <a:latin typeface="Californian FB" panose="0207040306080B030204" pitchFamily="18" charset="0"/>
                <a:cs typeface="Calibri"/>
              </a:rPr>
              <a:t>needs,  </a:t>
            </a:r>
            <a:r>
              <a:rPr lang="en-US" spc="-5" dirty="0">
                <a:solidFill>
                  <a:schemeClr val="tx2"/>
                </a:solidFill>
                <a:latin typeface="Californian FB" panose="0207040306080B030204" pitchFamily="18" charset="0"/>
                <a:cs typeface="Calibri"/>
              </a:rPr>
              <a:t>and</a:t>
            </a:r>
            <a:r>
              <a:rPr lang="en-US" spc="-55" dirty="0">
                <a:solidFill>
                  <a:schemeClr val="tx2"/>
                </a:solidFill>
                <a:latin typeface="Californian FB" panose="0207040306080B030204" pitchFamily="18" charset="0"/>
                <a:cs typeface="Calibri"/>
              </a:rPr>
              <a:t> </a:t>
            </a:r>
            <a:r>
              <a:rPr lang="en-US" spc="-20" dirty="0">
                <a:solidFill>
                  <a:schemeClr val="tx2"/>
                </a:solidFill>
                <a:latin typeface="Californian FB" panose="0207040306080B030204" pitchFamily="18" charset="0"/>
                <a:cs typeface="Calibri"/>
              </a:rPr>
              <a:t>gaps</a:t>
            </a:r>
            <a:r>
              <a:rPr lang="en-US" spc="-20" dirty="0" smtClean="0">
                <a:solidFill>
                  <a:schemeClr val="tx2"/>
                </a:solidFill>
                <a:latin typeface="Californian FB" panose="0207040306080B030204" pitchFamily="18" charset="0"/>
                <a:cs typeface="Calibri"/>
              </a:rPr>
              <a:t>)</a:t>
            </a:r>
            <a:endParaRPr lang="en-US" dirty="0">
              <a:solidFill>
                <a:schemeClr val="tx2"/>
              </a:solidFill>
              <a:latin typeface="Californian FB" panose="0207040306080B030204" pitchFamily="18" charset="0"/>
              <a:cs typeface="Calibri"/>
            </a:endParaRPr>
          </a:p>
        </p:txBody>
      </p:sp>
      <p:pic>
        <p:nvPicPr>
          <p:cNvPr id="4098" name="Picture 2" descr="Image result for plain langu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28212" y="685800"/>
            <a:ext cx="1676400" cy="167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3105192"/>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2812" y="809723"/>
            <a:ext cx="8001000" cy="939800"/>
          </a:xfrm>
        </p:spPr>
        <p:txBody>
          <a:bodyPr>
            <a:normAutofit fontScale="90000"/>
          </a:bodyPr>
          <a:lstStyle/>
          <a:p>
            <a:pPr algn="ctr"/>
            <a:r>
              <a:rPr lang="en-US" dirty="0">
                <a:latin typeface="Californian FB" panose="0207040306080B030204" pitchFamily="18" charset="0"/>
              </a:rPr>
              <a:t>What should be included in a </a:t>
            </a:r>
            <a:r>
              <a:rPr lang="en-US" dirty="0" smtClean="0">
                <a:latin typeface="Californian FB" panose="0207040306080B030204" pitchFamily="18" charset="0"/>
              </a:rPr>
              <a:t/>
            </a:r>
            <a:br>
              <a:rPr lang="en-US" dirty="0" smtClean="0">
                <a:latin typeface="Californian FB" panose="0207040306080B030204" pitchFamily="18" charset="0"/>
              </a:rPr>
            </a:br>
            <a:r>
              <a:rPr lang="en-US" dirty="0" smtClean="0">
                <a:latin typeface="Californian FB" panose="0207040306080B030204" pitchFamily="18" charset="0"/>
              </a:rPr>
              <a:t>needs </a:t>
            </a:r>
            <a:r>
              <a:rPr lang="en-US" dirty="0">
                <a:latin typeface="Californian FB" panose="0207040306080B030204" pitchFamily="18" charset="0"/>
              </a:rPr>
              <a:t>assessment?</a:t>
            </a:r>
            <a:endParaRPr lang="en-US" dirty="0"/>
          </a:p>
        </p:txBody>
      </p:sp>
      <p:sp>
        <p:nvSpPr>
          <p:cNvPr id="4" name="Content Placeholder 3"/>
          <p:cNvSpPr>
            <a:spLocks noGrp="1"/>
          </p:cNvSpPr>
          <p:nvPr>
            <p:ph sz="half" idx="2"/>
          </p:nvPr>
        </p:nvSpPr>
        <p:spPr/>
        <p:txBody>
          <a:bodyPr/>
          <a:lstStyle/>
          <a:p>
            <a:r>
              <a:rPr lang="en-US" sz="2500" dirty="0">
                <a:latin typeface="Californian FB" panose="0207040306080B030204" pitchFamily="18" charset="0"/>
              </a:rPr>
              <a:t>Epidemiologic Profile</a:t>
            </a:r>
          </a:p>
          <a:p>
            <a:r>
              <a:rPr lang="en-US" sz="2500" dirty="0">
                <a:latin typeface="Californian FB" panose="0207040306080B030204" pitchFamily="18" charset="0"/>
              </a:rPr>
              <a:t>Resource Inventory</a:t>
            </a:r>
          </a:p>
          <a:p>
            <a:r>
              <a:rPr lang="en-US" sz="2500" dirty="0">
                <a:latin typeface="Californian FB" panose="0207040306080B030204" pitchFamily="18" charset="0"/>
              </a:rPr>
              <a:t>Profile of provider capacity and capability</a:t>
            </a:r>
            <a:r>
              <a:rPr lang="en-US" dirty="0">
                <a:latin typeface="Californian FB" panose="0207040306080B030204" pitchFamily="18" charset="0"/>
              </a:rPr>
              <a:t>	</a:t>
            </a:r>
          </a:p>
        </p:txBody>
      </p:sp>
      <p:sp>
        <p:nvSpPr>
          <p:cNvPr id="5" name="Text Placeholder 4"/>
          <p:cNvSpPr>
            <a:spLocks noGrp="1"/>
          </p:cNvSpPr>
          <p:nvPr>
            <p:ph type="body" sz="quarter" idx="3"/>
          </p:nvPr>
        </p:nvSpPr>
        <p:spPr>
          <a:xfrm>
            <a:off x="1446212" y="1803400"/>
            <a:ext cx="8534400" cy="711200"/>
          </a:xfrm>
        </p:spPr>
        <p:txBody>
          <a:bodyPr/>
          <a:lstStyle/>
          <a:p>
            <a:pPr algn="ctr"/>
            <a:r>
              <a:rPr lang="en-US" dirty="0">
                <a:latin typeface="Californian FB" panose="0207040306080B030204" pitchFamily="18" charset="0"/>
              </a:rPr>
              <a:t>Elements of a Needs Assessment</a:t>
            </a:r>
          </a:p>
        </p:txBody>
      </p:sp>
      <p:sp>
        <p:nvSpPr>
          <p:cNvPr id="6" name="Content Placeholder 5"/>
          <p:cNvSpPr>
            <a:spLocks noGrp="1"/>
          </p:cNvSpPr>
          <p:nvPr>
            <p:ph sz="quarter" idx="4"/>
          </p:nvPr>
        </p:nvSpPr>
        <p:spPr/>
        <p:txBody>
          <a:bodyPr>
            <a:normAutofit fontScale="92500" lnSpcReduction="10000"/>
          </a:bodyPr>
          <a:lstStyle/>
          <a:p>
            <a:r>
              <a:rPr lang="en-US" sz="2500" dirty="0">
                <a:latin typeface="Californian FB" panose="0207040306080B030204" pitchFamily="18" charset="0"/>
              </a:rPr>
              <a:t>Estimate and assessment of unmet need</a:t>
            </a:r>
          </a:p>
          <a:p>
            <a:r>
              <a:rPr lang="en-US" sz="2500" dirty="0">
                <a:latin typeface="Californian FB" panose="0207040306080B030204" pitchFamily="18" charset="0"/>
              </a:rPr>
              <a:t>Estimate and assessment of people living with HIV who are unaware of their status</a:t>
            </a:r>
          </a:p>
          <a:p>
            <a:r>
              <a:rPr lang="en-US" sz="2500" dirty="0">
                <a:latin typeface="Californian FB" panose="0207040306080B030204" pitchFamily="18" charset="0"/>
              </a:rPr>
              <a:t>Assessment of service needs and gaps</a:t>
            </a:r>
          </a:p>
        </p:txBody>
      </p:sp>
      <p:pic>
        <p:nvPicPr>
          <p:cNvPr id="5122" name="Picture 2" descr="Image result for hiv needs assess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1012" y="724215"/>
            <a:ext cx="2105218" cy="1413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29810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812" y="533400"/>
            <a:ext cx="6857999" cy="863600"/>
          </a:xfrm>
        </p:spPr>
        <p:txBody>
          <a:bodyPr>
            <a:noAutofit/>
          </a:bodyPr>
          <a:lstStyle/>
          <a:p>
            <a:r>
              <a:rPr lang="en-US" sz="2400" dirty="0">
                <a:latin typeface="Californian FB" panose="0207040306080B030204" pitchFamily="18" charset="0"/>
              </a:rPr>
              <a:t>What should be included in a needs assessment?</a:t>
            </a:r>
            <a:endParaRPr lang="en-US" sz="2400" dirty="0"/>
          </a:p>
        </p:txBody>
      </p:sp>
      <p:sp>
        <p:nvSpPr>
          <p:cNvPr id="4" name="Rectangle 3"/>
          <p:cNvSpPr/>
          <p:nvPr/>
        </p:nvSpPr>
        <p:spPr>
          <a:xfrm>
            <a:off x="702903" y="1905000"/>
            <a:ext cx="11045824" cy="3221395"/>
          </a:xfrm>
          <a:prstGeom prst="rect">
            <a:avLst/>
          </a:prstGeom>
        </p:spPr>
        <p:txBody>
          <a:bodyPr wrap="square">
            <a:spAutoFit/>
          </a:bodyPr>
          <a:lstStyle/>
          <a:p>
            <a:pPr marL="12700" algn="ctr">
              <a:lnSpc>
                <a:spcPct val="100000"/>
              </a:lnSpc>
              <a:spcBef>
                <a:spcPts val="770"/>
              </a:spcBef>
              <a:tabLst>
                <a:tab pos="355600" algn="l"/>
              </a:tabLst>
            </a:pPr>
            <a:r>
              <a:rPr lang="en-US" sz="2600" b="1" spc="-10" dirty="0">
                <a:solidFill>
                  <a:srgbClr val="0070C0"/>
                </a:solidFill>
                <a:latin typeface="Californian FB" panose="0207040306080B030204" pitchFamily="18" charset="0"/>
                <a:cs typeface="Calibri"/>
              </a:rPr>
              <a:t>Epidemiologic</a:t>
            </a:r>
            <a:r>
              <a:rPr lang="en-US" sz="2600" b="1" spc="-5" dirty="0">
                <a:solidFill>
                  <a:srgbClr val="0070C0"/>
                </a:solidFill>
                <a:latin typeface="Californian FB" panose="0207040306080B030204" pitchFamily="18" charset="0"/>
                <a:cs typeface="Calibri"/>
              </a:rPr>
              <a:t> </a:t>
            </a:r>
            <a:r>
              <a:rPr lang="en-US" sz="2600" b="1" spc="-20" dirty="0">
                <a:solidFill>
                  <a:srgbClr val="0070C0"/>
                </a:solidFill>
                <a:latin typeface="Californian FB" panose="0207040306080B030204" pitchFamily="18" charset="0"/>
                <a:cs typeface="Calibri"/>
              </a:rPr>
              <a:t>profile</a:t>
            </a:r>
          </a:p>
          <a:p>
            <a:pPr marL="12700" algn="ctr">
              <a:lnSpc>
                <a:spcPct val="100000"/>
              </a:lnSpc>
              <a:spcBef>
                <a:spcPts val="770"/>
              </a:spcBef>
              <a:tabLst>
                <a:tab pos="355600" algn="l"/>
              </a:tabLst>
            </a:pPr>
            <a:r>
              <a:rPr lang="en-US" sz="2400" spc="-20" dirty="0">
                <a:solidFill>
                  <a:schemeClr val="tx2"/>
                </a:solidFill>
                <a:latin typeface="Californian FB" panose="0207040306080B030204" pitchFamily="18" charset="0"/>
                <a:cs typeface="Calibri"/>
              </a:rPr>
              <a:t>Information on the number of characteristics of people in a specified geographic area who have been diagnosed with HIV.</a:t>
            </a:r>
          </a:p>
          <a:p>
            <a:pPr marL="301752" lvl="1" indent="0">
              <a:lnSpc>
                <a:spcPct val="100000"/>
              </a:lnSpc>
              <a:spcBef>
                <a:spcPts val="770"/>
              </a:spcBef>
              <a:buNone/>
              <a:tabLst>
                <a:tab pos="355600" algn="l"/>
              </a:tabLst>
            </a:pPr>
            <a:r>
              <a:rPr lang="en-US" sz="2400" spc="-20" dirty="0">
                <a:solidFill>
                  <a:schemeClr val="tx2"/>
                </a:solidFill>
                <a:latin typeface="Californian FB" panose="0207040306080B030204" pitchFamily="18" charset="0"/>
                <a:cs typeface="Calibri"/>
              </a:rPr>
              <a:t>	Examples include:</a:t>
            </a:r>
          </a:p>
          <a:p>
            <a:pPr marL="587502" lvl="1" indent="-285750">
              <a:lnSpc>
                <a:spcPct val="100000"/>
              </a:lnSpc>
              <a:spcBef>
                <a:spcPts val="770"/>
              </a:spcBef>
              <a:buFont typeface="Arial" panose="020B0604020202020204" pitchFamily="34" charset="0"/>
              <a:buChar char="•"/>
              <a:tabLst>
                <a:tab pos="355600" algn="l"/>
              </a:tabLst>
            </a:pPr>
            <a:r>
              <a:rPr lang="en-US" sz="2400" spc="-20" dirty="0">
                <a:solidFill>
                  <a:schemeClr val="tx2"/>
                </a:solidFill>
                <a:latin typeface="Californian FB" panose="0207040306080B030204" pitchFamily="18" charset="0"/>
                <a:cs typeface="Calibri"/>
              </a:rPr>
              <a:t>trends in new diagnosis</a:t>
            </a:r>
          </a:p>
          <a:p>
            <a:pPr marL="587502" lvl="1" indent="-285750">
              <a:lnSpc>
                <a:spcPct val="100000"/>
              </a:lnSpc>
              <a:spcBef>
                <a:spcPts val="770"/>
              </a:spcBef>
              <a:buFont typeface="Arial" panose="020B0604020202020204" pitchFamily="34" charset="0"/>
              <a:buChar char="•"/>
              <a:tabLst>
                <a:tab pos="355600" algn="l"/>
              </a:tabLst>
            </a:pPr>
            <a:r>
              <a:rPr lang="en-US" sz="2400" spc="-20" dirty="0">
                <a:solidFill>
                  <a:schemeClr val="tx2"/>
                </a:solidFill>
                <a:latin typeface="Californian FB" panose="0207040306080B030204" pitchFamily="18" charset="0"/>
                <a:cs typeface="Calibri"/>
              </a:rPr>
              <a:t>geographic distribution of the epidemic</a:t>
            </a:r>
          </a:p>
          <a:p>
            <a:pPr marL="587502" lvl="1" indent="-285750">
              <a:lnSpc>
                <a:spcPct val="100000"/>
              </a:lnSpc>
              <a:spcBef>
                <a:spcPts val="770"/>
              </a:spcBef>
              <a:buFont typeface="Arial" panose="020B0604020202020204" pitchFamily="34" charset="0"/>
              <a:buChar char="•"/>
              <a:tabLst>
                <a:tab pos="355600" algn="l"/>
              </a:tabLst>
            </a:pPr>
            <a:r>
              <a:rPr lang="en-US" sz="2400" spc="-20" dirty="0">
                <a:solidFill>
                  <a:schemeClr val="tx2"/>
                </a:solidFill>
                <a:latin typeface="Californian FB" panose="0207040306080B030204" pitchFamily="18" charset="0"/>
                <a:cs typeface="Calibri"/>
              </a:rPr>
              <a:t>emerging populations.</a:t>
            </a:r>
          </a:p>
        </p:txBody>
      </p:sp>
      <p:sp>
        <p:nvSpPr>
          <p:cNvPr id="5" name="Rectangle 4"/>
          <p:cNvSpPr/>
          <p:nvPr/>
        </p:nvSpPr>
        <p:spPr>
          <a:xfrm>
            <a:off x="4419599" y="5005864"/>
            <a:ext cx="7008813" cy="1169551"/>
          </a:xfrm>
          <a:prstGeom prst="rect">
            <a:avLst/>
          </a:prstGeom>
          <a:solidFill>
            <a:schemeClr val="bg2"/>
          </a:solidFill>
        </p:spPr>
        <p:txBody>
          <a:bodyPr wrap="square">
            <a:spAutoFit/>
          </a:bodyPr>
          <a:lstStyle/>
          <a:p>
            <a:pPr>
              <a:lnSpc>
                <a:spcPts val="2100"/>
              </a:lnSpc>
            </a:pPr>
            <a:r>
              <a:rPr lang="en-US" sz="1300" dirty="0">
                <a:ln>
                  <a:solidFill>
                    <a:srgbClr val="C00000"/>
                  </a:solidFill>
                </a:ln>
                <a:latin typeface="Californian FB" panose="0207040306080B030204" pitchFamily="18" charset="0"/>
              </a:rPr>
              <a:t>As home to one of the nation’s highest rates of new HIV diagnoses, South Florida </a:t>
            </a:r>
            <a:r>
              <a:rPr lang="en-US" sz="1300" dirty="0">
                <a:latin typeface="Californian FB" panose="0207040306080B030204" pitchFamily="18" charset="0"/>
              </a:rPr>
              <a:t>will receive help from the federal government to raise awareness of the virus that causes AIDS and to ultimately reduce new infections as part of the President’s national plan to end the epidemic.</a:t>
            </a:r>
          </a:p>
          <a:p>
            <a:pPr>
              <a:lnSpc>
                <a:spcPts val="2100"/>
              </a:lnSpc>
            </a:pPr>
            <a:r>
              <a:rPr lang="en-US" sz="1300" dirty="0">
                <a:effectLst/>
                <a:latin typeface="Californian FB" panose="0207040306080B030204" pitchFamily="18" charset="0"/>
                <a:ea typeface="Times New Roman" panose="02020603050405020304" pitchFamily="18" charset="0"/>
              </a:rPr>
              <a:t>		           		Miami Herald, June 17, 2019</a:t>
            </a:r>
          </a:p>
        </p:txBody>
      </p:sp>
      <p:pic>
        <p:nvPicPr>
          <p:cNvPr id="6146" name="Picture 2" descr="Image result for charts and graph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56612" y="2895600"/>
            <a:ext cx="2633663" cy="1843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41469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ext uri="{D42A27DB-BD31-4B8C-83A1-F6EECF244321}">
                <p14:modId xmlns:p14="http://schemas.microsoft.com/office/powerpoint/2010/main" val="2260311964"/>
              </p:ext>
            </p:extLst>
          </p:nvPr>
        </p:nvGraphicFramePr>
        <p:xfrm>
          <a:off x="2055812" y="2209801"/>
          <a:ext cx="7677150" cy="3810000"/>
        </p:xfrm>
        <a:graphic>
          <a:graphicData uri="http://schemas.openxmlformats.org/drawingml/2006/chart">
            <c:chart xmlns:c="http://schemas.openxmlformats.org/drawingml/2006/chart" xmlns:r="http://schemas.openxmlformats.org/officeDocument/2006/relationships" r:id="rId2"/>
          </a:graphicData>
        </a:graphic>
      </p:graphicFrame>
      <p:sp>
        <p:nvSpPr>
          <p:cNvPr id="6" name="Title 1"/>
          <p:cNvSpPr txBox="1">
            <a:spLocks/>
          </p:cNvSpPr>
          <p:nvPr/>
        </p:nvSpPr>
        <p:spPr>
          <a:xfrm>
            <a:off x="2318767" y="800735"/>
            <a:ext cx="6858000" cy="1409065"/>
          </a:xfrm>
          <a:prstGeom prst="rect">
            <a:avLst/>
          </a:prstGeom>
        </p:spPr>
        <p:txBody>
          <a:bodyPr>
            <a:noAutofit/>
          </a:bodyPr>
          <a:lstStyle/>
          <a:p>
            <a:pPr algn="ctr"/>
            <a:r>
              <a:rPr lang="en-US" sz="2800" kern="1200" dirty="0">
                <a:solidFill>
                  <a:srgbClr val="000000"/>
                </a:solidFill>
                <a:effectLst/>
                <a:latin typeface="Californian FB" panose="0207040306080B030204" pitchFamily="18" charset="0"/>
                <a:ea typeface="Times New Roman" panose="02020603050405020304" pitchFamily="18" charset="0"/>
                <a:cs typeface="Arial" panose="020B0604020202020204" pitchFamily="34" charset="0"/>
              </a:rPr>
              <a:t>HIV Cases by Year of Diagnosis,</a:t>
            </a:r>
            <a:endParaRPr lang="en-US" sz="1200" dirty="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US" sz="2800" kern="1200" dirty="0">
                <a:solidFill>
                  <a:srgbClr val="000000"/>
                </a:solidFill>
                <a:effectLst/>
                <a:latin typeface="Californian FB" panose="0207040306080B030204" pitchFamily="18" charset="0"/>
                <a:ea typeface="Times New Roman" panose="02020603050405020304" pitchFamily="18" charset="0"/>
                <a:cs typeface="Arial" panose="020B0604020202020204" pitchFamily="34" charset="0"/>
              </a:rPr>
              <a:t>Palm Beach County, 2008–2017</a:t>
            </a:r>
            <a:endParaRPr lang="en-US" sz="1200" dirty="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US" sz="1200" dirty="0">
                <a:effectLst/>
                <a:latin typeface="Californian FB" panose="0207040306080B0302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US" sz="2000" kern="1200" dirty="0">
                <a:solidFill>
                  <a:srgbClr val="000000"/>
                </a:solidFill>
                <a:effectLst/>
                <a:latin typeface="Californian FB" panose="0207040306080B030204" pitchFamily="18" charset="0"/>
                <a:ea typeface="Times New Roman" panose="02020603050405020304" pitchFamily="18" charset="0"/>
                <a:cs typeface="Arial" panose="020B0604020202020204" pitchFamily="34" charset="0"/>
              </a:rPr>
              <a:t>10 Year % Change (2008 to 2017) =28% Decrease</a:t>
            </a:r>
            <a:endParaRPr lang="en-US" sz="1200" dirty="0">
              <a:effectLst/>
              <a:latin typeface="Times New Roman" panose="02020603050405020304" pitchFamily="18" charset="0"/>
              <a:ea typeface="Times New Roman" panose="02020603050405020304" pitchFamily="18" charset="0"/>
            </a:endParaRPr>
          </a:p>
        </p:txBody>
      </p:sp>
      <p:pic>
        <p:nvPicPr>
          <p:cNvPr id="7170" name="Picture 2" descr="Image result for hiv diagnosi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76767" y="762000"/>
            <a:ext cx="2286000" cy="1285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54048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p:cNvSpPr>
            <a:spLocks noGrp="1"/>
          </p:cNvSpPr>
          <p:nvPr/>
        </p:nvSpPr>
        <p:spPr>
          <a:xfrm>
            <a:off x="1979612" y="533400"/>
            <a:ext cx="7886700" cy="737870"/>
          </a:xfrm>
          <a:prstGeom prst="rect">
            <a:avLst/>
          </a:prstGeom>
        </p:spPr>
        <p:txBody>
          <a:bodyPr vert="horz" lIns="91440" tIns="45720" rIns="91440" bIns="45720" rtlCol="0" anchor="ctr">
            <a:normAutofit/>
          </a:bodyPr>
          <a:lstStyle/>
          <a:p>
            <a:pPr marL="0" marR="0" algn="ctr">
              <a:spcBef>
                <a:spcPts val="0"/>
              </a:spcBef>
              <a:spcAft>
                <a:spcPts val="0"/>
              </a:spcAft>
            </a:pPr>
            <a:r>
              <a:rPr lang="en-US" sz="2800" kern="1200" dirty="0">
                <a:solidFill>
                  <a:srgbClr val="000000"/>
                </a:solidFill>
                <a:effectLst/>
                <a:latin typeface="Californian FB" panose="0207040306080B030204" pitchFamily="18" charset="0"/>
                <a:ea typeface="Times New Roman" panose="02020603050405020304" pitchFamily="18" charset="0"/>
                <a:cs typeface="Arial" panose="020B0604020202020204" pitchFamily="34" charset="0"/>
              </a:rPr>
              <a:t>*The Epidemic in Palm Beach County </a:t>
            </a:r>
            <a:endParaRPr lang="en-US" sz="1200" dirty="0">
              <a:effectLst/>
              <a:latin typeface="Times New Roman" panose="02020603050405020304" pitchFamily="18" charset="0"/>
              <a:ea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803914157"/>
              </p:ext>
            </p:extLst>
          </p:nvPr>
        </p:nvGraphicFramePr>
        <p:xfrm>
          <a:off x="1528018" y="1120042"/>
          <a:ext cx="9132787" cy="4580404"/>
        </p:xfrm>
        <a:graphic>
          <a:graphicData uri="http://schemas.openxmlformats.org/drawingml/2006/table">
            <a:tbl>
              <a:tblPr>
                <a:tableStyleId>{5C22544A-7EE6-4342-B048-85BDC9FD1C3A}</a:tableStyleId>
              </a:tblPr>
              <a:tblGrid>
                <a:gridCol w="2362200">
                  <a:extLst>
                    <a:ext uri="{9D8B030D-6E8A-4147-A177-3AD203B41FA5}">
                      <a16:colId xmlns:a16="http://schemas.microsoft.com/office/drawing/2014/main" val="1257287084"/>
                    </a:ext>
                  </a:extLst>
                </a:gridCol>
                <a:gridCol w="2069311">
                  <a:extLst>
                    <a:ext uri="{9D8B030D-6E8A-4147-A177-3AD203B41FA5}">
                      <a16:colId xmlns:a16="http://schemas.microsoft.com/office/drawing/2014/main" val="1824493943"/>
                    </a:ext>
                  </a:extLst>
                </a:gridCol>
                <a:gridCol w="2350638">
                  <a:extLst>
                    <a:ext uri="{9D8B030D-6E8A-4147-A177-3AD203B41FA5}">
                      <a16:colId xmlns:a16="http://schemas.microsoft.com/office/drawing/2014/main" val="2153697139"/>
                    </a:ext>
                  </a:extLst>
                </a:gridCol>
                <a:gridCol w="2350638">
                  <a:extLst>
                    <a:ext uri="{9D8B030D-6E8A-4147-A177-3AD203B41FA5}">
                      <a16:colId xmlns:a16="http://schemas.microsoft.com/office/drawing/2014/main" val="405574204"/>
                    </a:ext>
                  </a:extLst>
                </a:gridCol>
              </a:tblGrid>
              <a:tr h="272218">
                <a:tc>
                  <a:txBody>
                    <a:bodyPr/>
                    <a:lstStyle/>
                    <a:p>
                      <a:pPr algn="l"/>
                      <a:endParaRPr lang="en-US" sz="1200" dirty="0">
                        <a:effectLst/>
                        <a:latin typeface="Calibri" panose="020F0502020204030204" pitchFamily="34"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800" dirty="0">
                          <a:effectLst/>
                        </a:rPr>
                        <a:t>2016</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800" dirty="0">
                          <a:effectLst/>
                        </a:rPr>
                        <a:t>2017</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400" dirty="0">
                          <a:effectLst/>
                        </a:rPr>
                        <a:t>Trend</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tc>
                <a:extLst>
                  <a:ext uri="{0D108BD9-81ED-4DB2-BD59-A6C34878D82A}">
                    <a16:rowId xmlns:a16="http://schemas.microsoft.com/office/drawing/2014/main" val="1151040830"/>
                  </a:ext>
                </a:extLst>
              </a:tr>
              <a:tr h="272218">
                <a:tc>
                  <a:txBody>
                    <a:bodyPr/>
                    <a:lstStyle/>
                    <a:p>
                      <a:pPr marL="987425" marR="0" algn="just">
                        <a:spcBef>
                          <a:spcPts val="0"/>
                        </a:spcBef>
                        <a:spcAft>
                          <a:spcPts val="0"/>
                        </a:spcAft>
                      </a:pPr>
                      <a:r>
                        <a:rPr lang="en-US" sz="1400" dirty="0">
                          <a:effectLst/>
                        </a:rPr>
                        <a:t>Population</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tc>
                <a:tc>
                  <a:txBody>
                    <a:bodyPr/>
                    <a:lstStyle/>
                    <a:p>
                      <a:pPr marL="987425" marR="0" algn="just">
                        <a:spcBef>
                          <a:spcPts val="0"/>
                        </a:spcBef>
                        <a:spcAft>
                          <a:spcPts val="0"/>
                        </a:spcAft>
                      </a:pPr>
                      <a:r>
                        <a:rPr lang="en-US" sz="1800" dirty="0">
                          <a:effectLst/>
                        </a:rPr>
                        <a:t>1,395,117</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800" dirty="0">
                          <a:effectLst/>
                        </a:rPr>
                        <a:t>1,411,054</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600" dirty="0">
                          <a:effectLst/>
                        </a:rPr>
                        <a:t>1.1% increase</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extLst>
                  <a:ext uri="{0D108BD9-81ED-4DB2-BD59-A6C34878D82A}">
                    <a16:rowId xmlns:a16="http://schemas.microsoft.com/office/drawing/2014/main" val="3147482489"/>
                  </a:ext>
                </a:extLst>
              </a:tr>
              <a:tr h="618008">
                <a:tc>
                  <a:txBody>
                    <a:bodyPr/>
                    <a:lstStyle/>
                    <a:p>
                      <a:pPr marL="987425" marR="0" algn="l">
                        <a:spcBef>
                          <a:spcPts val="0"/>
                        </a:spcBef>
                        <a:spcAft>
                          <a:spcPts val="0"/>
                        </a:spcAft>
                      </a:pPr>
                      <a:r>
                        <a:rPr lang="en-US" sz="1400" dirty="0">
                          <a:effectLst/>
                        </a:rPr>
                        <a:t>Diagnosed HIV</a:t>
                      </a:r>
                      <a:br>
                        <a:rPr lang="en-US" sz="1400" dirty="0">
                          <a:effectLst/>
                        </a:rPr>
                      </a:br>
                      <a:r>
                        <a:rPr lang="en-US" sz="1400" dirty="0">
                          <a:effectLst/>
                        </a:rPr>
                        <a:t>cases</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tc>
                <a:tc>
                  <a:txBody>
                    <a:bodyPr/>
                    <a:lstStyle/>
                    <a:p>
                      <a:pPr marL="987425" marR="0" algn="just">
                        <a:spcBef>
                          <a:spcPts val="0"/>
                        </a:spcBef>
                        <a:spcAft>
                          <a:spcPts val="0"/>
                        </a:spcAft>
                      </a:pPr>
                      <a:r>
                        <a:rPr lang="en-US" sz="1800">
                          <a:effectLst/>
                        </a:rPr>
                        <a:t>298</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800" dirty="0">
                          <a:effectLst/>
                        </a:rPr>
                        <a:t>323</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600" dirty="0">
                          <a:effectLst/>
                        </a:rPr>
                        <a:t>8.4% increase</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extLst>
                  <a:ext uri="{0D108BD9-81ED-4DB2-BD59-A6C34878D82A}">
                    <a16:rowId xmlns:a16="http://schemas.microsoft.com/office/drawing/2014/main" val="2452929045"/>
                  </a:ext>
                </a:extLst>
              </a:tr>
              <a:tr h="618008">
                <a:tc>
                  <a:txBody>
                    <a:bodyPr/>
                    <a:lstStyle/>
                    <a:p>
                      <a:pPr marL="987425" marR="0" algn="l">
                        <a:spcBef>
                          <a:spcPts val="0"/>
                        </a:spcBef>
                        <a:spcAft>
                          <a:spcPts val="0"/>
                        </a:spcAft>
                      </a:pPr>
                      <a:r>
                        <a:rPr lang="en-US" sz="1400">
                          <a:effectLst/>
                        </a:rPr>
                        <a:t>Diagnosed AIDS</a:t>
                      </a:r>
                      <a:br>
                        <a:rPr lang="en-US" sz="1400">
                          <a:effectLst/>
                        </a:rPr>
                      </a:br>
                      <a:r>
                        <a:rPr lang="en-US" sz="1400">
                          <a:effectLst/>
                        </a:rPr>
                        <a:t>cases</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tc>
                <a:tc>
                  <a:txBody>
                    <a:bodyPr/>
                    <a:lstStyle/>
                    <a:p>
                      <a:pPr marL="987425" marR="0" algn="just">
                        <a:spcBef>
                          <a:spcPts val="0"/>
                        </a:spcBef>
                        <a:spcAft>
                          <a:spcPts val="0"/>
                        </a:spcAft>
                      </a:pPr>
                      <a:r>
                        <a:rPr lang="en-US" sz="1800" dirty="0">
                          <a:effectLst/>
                        </a:rPr>
                        <a:t>144</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800" dirty="0">
                          <a:effectLst/>
                        </a:rPr>
                        <a:t>151</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600" dirty="0">
                          <a:effectLst/>
                        </a:rPr>
                        <a:t>4.9% increase</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extLst>
                  <a:ext uri="{0D108BD9-81ED-4DB2-BD59-A6C34878D82A}">
                    <a16:rowId xmlns:a16="http://schemas.microsoft.com/office/drawing/2014/main" val="3534598088"/>
                  </a:ext>
                </a:extLst>
              </a:tr>
              <a:tr h="618008">
                <a:tc>
                  <a:txBody>
                    <a:bodyPr/>
                    <a:lstStyle/>
                    <a:p>
                      <a:pPr marL="987425" marR="0" algn="l">
                        <a:spcBef>
                          <a:spcPts val="0"/>
                        </a:spcBef>
                        <a:spcAft>
                          <a:spcPts val="0"/>
                        </a:spcAft>
                      </a:pPr>
                      <a:r>
                        <a:rPr lang="en-US" sz="1400">
                          <a:effectLst/>
                        </a:rPr>
                        <a:t>Pediatric AIDS</a:t>
                      </a:r>
                      <a:br>
                        <a:rPr lang="en-US" sz="1400">
                          <a:effectLst/>
                        </a:rPr>
                      </a:br>
                      <a:r>
                        <a:rPr lang="en-US" sz="1400">
                          <a:effectLst/>
                        </a:rPr>
                        <a:t>cases diagnosed</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tc>
                <a:tc>
                  <a:txBody>
                    <a:bodyPr/>
                    <a:lstStyle/>
                    <a:p>
                      <a:pPr marL="987425" marR="0" algn="just">
                        <a:spcBef>
                          <a:spcPts val="0"/>
                        </a:spcBef>
                        <a:spcAft>
                          <a:spcPts val="0"/>
                        </a:spcAft>
                      </a:pPr>
                      <a:r>
                        <a:rPr lang="en-US" sz="1800">
                          <a:effectLst/>
                        </a:rPr>
                        <a:t>1</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800" dirty="0">
                          <a:effectLst/>
                        </a:rPr>
                        <a:t>1</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2400" dirty="0"/>
                        <a:t> </a:t>
                      </a:r>
                    </a:p>
                  </a:txBody>
                  <a:tcPr marL="88287" marR="88287" marT="44143" marB="44143" anchor="ctr">
                    <a:solidFill>
                      <a:schemeClr val="tx1"/>
                    </a:solidFill>
                  </a:tcPr>
                </a:tc>
                <a:extLst>
                  <a:ext uri="{0D108BD9-81ED-4DB2-BD59-A6C34878D82A}">
                    <a16:rowId xmlns:a16="http://schemas.microsoft.com/office/drawing/2014/main" val="1455445569"/>
                  </a:ext>
                </a:extLst>
              </a:tr>
              <a:tr h="448792">
                <a:tc>
                  <a:txBody>
                    <a:bodyPr/>
                    <a:lstStyle/>
                    <a:p>
                      <a:pPr marL="987425" marR="0" algn="l">
                        <a:spcBef>
                          <a:spcPts val="0"/>
                        </a:spcBef>
                        <a:spcAft>
                          <a:spcPts val="0"/>
                        </a:spcAft>
                      </a:pPr>
                      <a:r>
                        <a:rPr lang="en-US" sz="1400">
                          <a:effectLst/>
                        </a:rPr>
                        <a:t>Perinatal HIV</a:t>
                      </a:r>
                      <a:br>
                        <a:rPr lang="en-US" sz="1400">
                          <a:effectLst/>
                        </a:rPr>
                      </a:br>
                      <a:r>
                        <a:rPr lang="en-US" sz="1400">
                          <a:effectLst/>
                        </a:rPr>
                        <a:t>cases</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tc>
                <a:tc>
                  <a:txBody>
                    <a:bodyPr/>
                    <a:lstStyle/>
                    <a:p>
                      <a:pPr marL="987425" marR="0" algn="just">
                        <a:spcBef>
                          <a:spcPts val="0"/>
                        </a:spcBef>
                        <a:spcAft>
                          <a:spcPts val="0"/>
                        </a:spcAft>
                      </a:pPr>
                      <a:r>
                        <a:rPr lang="en-US" sz="1800">
                          <a:effectLst/>
                        </a:rPr>
                        <a:t>0</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800" dirty="0">
                          <a:effectLst/>
                        </a:rPr>
                        <a:t>0</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2400" dirty="0"/>
                        <a:t> </a:t>
                      </a:r>
                    </a:p>
                  </a:txBody>
                  <a:tcPr marL="88287" marR="88287" marT="44143" marB="44143" anchor="ctr">
                    <a:solidFill>
                      <a:schemeClr val="tx1"/>
                    </a:solidFill>
                  </a:tcPr>
                </a:tc>
                <a:extLst>
                  <a:ext uri="{0D108BD9-81ED-4DB2-BD59-A6C34878D82A}">
                    <a16:rowId xmlns:a16="http://schemas.microsoft.com/office/drawing/2014/main" val="3288325796"/>
                  </a:ext>
                </a:extLst>
              </a:tr>
              <a:tr h="971156">
                <a:tc>
                  <a:txBody>
                    <a:bodyPr/>
                    <a:lstStyle/>
                    <a:p>
                      <a:pPr marL="987425" marR="0" algn="l">
                        <a:spcBef>
                          <a:spcPts val="0"/>
                        </a:spcBef>
                        <a:spcAft>
                          <a:spcPts val="0"/>
                        </a:spcAft>
                      </a:pPr>
                      <a:r>
                        <a:rPr lang="en-US" sz="1400">
                          <a:effectLst/>
                        </a:rPr>
                        <a:t>People diagnosed</a:t>
                      </a:r>
                      <a:br>
                        <a:rPr lang="en-US" sz="1400">
                          <a:effectLst/>
                        </a:rPr>
                      </a:br>
                      <a:r>
                        <a:rPr lang="en-US" sz="1400">
                          <a:effectLst/>
                        </a:rPr>
                        <a:t>living with HIV</a:t>
                      </a:r>
                      <a:br>
                        <a:rPr lang="en-US" sz="1400">
                          <a:effectLst/>
                        </a:rPr>
                      </a:br>
                      <a:r>
                        <a:rPr lang="en-US" sz="1400">
                          <a:effectLst/>
                        </a:rPr>
                        <a:t>(Prevalence)</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tc>
                <a:tc>
                  <a:txBody>
                    <a:bodyPr/>
                    <a:lstStyle/>
                    <a:p>
                      <a:pPr marL="987425" marR="0" algn="just">
                        <a:spcBef>
                          <a:spcPts val="0"/>
                        </a:spcBef>
                        <a:spcAft>
                          <a:spcPts val="0"/>
                        </a:spcAft>
                      </a:pPr>
                      <a:r>
                        <a:rPr lang="en-US" sz="1800">
                          <a:effectLst/>
                        </a:rPr>
                        <a:t>8,383</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800" dirty="0">
                          <a:effectLst/>
                        </a:rPr>
                        <a:t>8,488</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600" dirty="0">
                          <a:effectLst/>
                        </a:rPr>
                        <a:t>1.3% increase</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extLst>
                  <a:ext uri="{0D108BD9-81ED-4DB2-BD59-A6C34878D82A}">
                    <a16:rowId xmlns:a16="http://schemas.microsoft.com/office/drawing/2014/main" val="521237444"/>
                  </a:ext>
                </a:extLst>
              </a:tr>
              <a:tr h="448792">
                <a:tc>
                  <a:txBody>
                    <a:bodyPr/>
                    <a:lstStyle/>
                    <a:p>
                      <a:pPr marL="987425" marR="0" algn="l">
                        <a:spcBef>
                          <a:spcPts val="0"/>
                        </a:spcBef>
                        <a:spcAft>
                          <a:spcPts val="0"/>
                        </a:spcAft>
                      </a:pPr>
                      <a:r>
                        <a:rPr lang="en-US" sz="1400">
                          <a:effectLst/>
                        </a:rPr>
                        <a:t>HIV-related</a:t>
                      </a:r>
                      <a:br>
                        <a:rPr lang="en-US" sz="1400">
                          <a:effectLst/>
                        </a:rPr>
                      </a:br>
                      <a:r>
                        <a:rPr lang="en-US" sz="1400">
                          <a:effectLst/>
                        </a:rPr>
                        <a:t>deaths</a:t>
                      </a:r>
                      <a:endParaRPr lang="en-US"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tc>
                <a:tc>
                  <a:txBody>
                    <a:bodyPr/>
                    <a:lstStyle/>
                    <a:p>
                      <a:pPr marL="987425" marR="0" algn="just">
                        <a:spcBef>
                          <a:spcPts val="0"/>
                        </a:spcBef>
                        <a:spcAft>
                          <a:spcPts val="0"/>
                        </a:spcAft>
                      </a:pPr>
                      <a:r>
                        <a:rPr lang="en-US" sz="1800">
                          <a:effectLst/>
                        </a:rPr>
                        <a:t>54</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800" dirty="0">
                          <a:effectLst/>
                        </a:rPr>
                        <a:t>62</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tc>
                  <a:txBody>
                    <a:bodyPr/>
                    <a:lstStyle/>
                    <a:p>
                      <a:pPr marL="987425" marR="0" algn="just">
                        <a:spcBef>
                          <a:spcPts val="0"/>
                        </a:spcBef>
                        <a:spcAft>
                          <a:spcPts val="0"/>
                        </a:spcAft>
                      </a:pPr>
                      <a:r>
                        <a:rPr lang="en-US" sz="1600" dirty="0">
                          <a:effectLst/>
                        </a:rPr>
                        <a:t>14.8% increase</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88287" marR="88287" marT="44143" marB="44143" anchor="ctr"/>
                </a:tc>
                <a:extLst>
                  <a:ext uri="{0D108BD9-81ED-4DB2-BD59-A6C34878D82A}">
                    <a16:rowId xmlns:a16="http://schemas.microsoft.com/office/drawing/2014/main" val="589976971"/>
                  </a:ext>
                </a:extLst>
              </a:tr>
            </a:tbl>
          </a:graphicData>
        </a:graphic>
      </p:graphicFrame>
      <p:sp>
        <p:nvSpPr>
          <p:cNvPr id="4" name="Rectangle 3"/>
          <p:cNvSpPr/>
          <p:nvPr/>
        </p:nvSpPr>
        <p:spPr>
          <a:xfrm>
            <a:off x="1642317" y="5700446"/>
            <a:ext cx="8904187" cy="553998"/>
          </a:xfrm>
          <a:prstGeom prst="rect">
            <a:avLst/>
          </a:prstGeom>
        </p:spPr>
        <p:txBody>
          <a:bodyPr wrap="square">
            <a:spAutoFit/>
          </a:bodyPr>
          <a:lstStyle/>
          <a:p>
            <a:r>
              <a:rPr lang="en-US" dirty="0">
                <a:latin typeface="Californian FB" panose="0207040306080B030204" pitchFamily="18" charset="0"/>
                <a:ea typeface="Calibri" panose="020F0502020204030204" pitchFamily="34"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a:p>
            <a:r>
              <a:rPr lang="en-US" sz="1200" dirty="0">
                <a:latin typeface="Californian FB" panose="0207040306080B030204" pitchFamily="18" charset="0"/>
                <a:ea typeface="Calibri" panose="020F0502020204030204" pitchFamily="34" charset="0"/>
                <a:cs typeface="Times New Roman" panose="02020603050405020304" pitchFamily="18" charset="0"/>
              </a:rPr>
              <a:t>*Information retrieved from the Florida Department of Health, Division of Disease Control and Health Protection, December 2018</a:t>
            </a:r>
            <a:endParaRPr lang="en-US" sz="12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8194" name="Picture 2" descr="Image result for hiv epidemic in florid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1205" y="331272"/>
            <a:ext cx="1166813" cy="837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827223"/>
      </p:ext>
    </p:extLst>
  </p:cSld>
  <p:clrMapOvr>
    <a:masterClrMapping/>
  </p:clrMapOvr>
  <p:transition spd="slow">
    <p:wheel spokes="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CC31964D-C6D2-43E7-9FA7-3B156D9B2D41}"/>
              </a:ext>
            </a:extLst>
          </p:cNvPr>
          <p:cNvGraphicFramePr/>
          <p:nvPr>
            <p:extLst>
              <p:ext uri="{D42A27DB-BD31-4B8C-83A1-F6EECF244321}">
                <p14:modId xmlns:p14="http://schemas.microsoft.com/office/powerpoint/2010/main" val="1066868984"/>
              </p:ext>
            </p:extLst>
          </p:nvPr>
        </p:nvGraphicFramePr>
        <p:xfrm>
          <a:off x="5408612" y="1499979"/>
          <a:ext cx="6096000" cy="4086225"/>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 Box 1"/>
          <p:cNvSpPr txBox="1">
            <a:spLocks noChangeArrowheads="1"/>
          </p:cNvSpPr>
          <p:nvPr/>
        </p:nvSpPr>
        <p:spPr bwMode="auto">
          <a:xfrm>
            <a:off x="1433512" y="-3384550"/>
            <a:ext cx="6049963"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rgbClr val="000000"/>
              </a:solidFill>
              <a:effectLst/>
              <a:latin typeface="Californian FB" panose="0207040306080B030204" pitchFamily="18" charset="0"/>
              <a:ea typeface="SimSun"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Californian FB" panose="0207040306080B030204" pitchFamily="18" charset="0"/>
                <a:ea typeface="SimSun" panose="02010600030101010101" pitchFamily="2" charset="-122"/>
                <a:cs typeface="Times New Roman" panose="02020603050405020304" pitchFamily="18" charset="0"/>
              </a:rPr>
              <a:t>Palm Beach County’s Top-Nine Priority Populations</a:t>
            </a:r>
            <a:r>
              <a:rPr kumimoji="0" lang="en-US" altLang="en-US" sz="1800" b="0" i="0" u="none" strike="noStrike" cap="none" normalizeH="0" baseline="30000">
                <a:ln>
                  <a:noFill/>
                </a:ln>
                <a:solidFill>
                  <a:srgbClr val="000000"/>
                </a:solidFill>
                <a:effectLst/>
                <a:latin typeface="Californian FB" panose="0207040306080B030204" pitchFamily="18" charset="0"/>
                <a:ea typeface="SimSun" panose="02010600030101010101" pitchFamily="2" charset="-122"/>
                <a:cs typeface="Times New Roman" panose="02020603050405020304" pitchFamily="18" charset="0"/>
              </a:rPr>
              <a:t>1</a:t>
            </a:r>
            <a:endParaRPr kumimoji="0" lang="en-US" altLang="en-US" sz="1200" b="0" i="0" u="none" strike="noStrike" cap="none" normalizeH="0" baseline="0">
              <a:ln>
                <a:noFill/>
              </a:ln>
              <a:solidFill>
                <a:schemeClr val="tx1"/>
              </a:solidFill>
              <a:effectLst/>
              <a:ea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Californian FB" panose="0207040306080B030204" pitchFamily="18" charset="0"/>
                <a:ea typeface="SimSun" panose="02010600030101010101" pitchFamily="2" charset="-122"/>
                <a:cs typeface="Times New Roman" panose="02020603050405020304" pitchFamily="18" charset="0"/>
              </a:rPr>
              <a:t>Prevention for Positives, 2017</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 name="Text Box 2"/>
          <p:cNvSpPr txBox="1">
            <a:spLocks noChangeArrowheads="1"/>
          </p:cNvSpPr>
          <p:nvPr/>
        </p:nvSpPr>
        <p:spPr bwMode="auto">
          <a:xfrm>
            <a:off x="6332535" y="5634335"/>
            <a:ext cx="5172077" cy="46166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30000" dirty="0">
                <a:ln>
                  <a:noFill/>
                </a:ln>
                <a:solidFill>
                  <a:schemeClr val="tx1"/>
                </a:solidFill>
                <a:effectLst/>
                <a:latin typeface="Californian FB" panose="0207040306080B030204" pitchFamily="18" charset="0"/>
                <a:ea typeface="Times New Roman" panose="02020603050405020304" pitchFamily="18" charset="0"/>
                <a:cs typeface="Times New Roman" panose="02020603050405020304" pitchFamily="18" charset="0"/>
              </a:rPr>
              <a:t>1</a:t>
            </a:r>
            <a:r>
              <a:rPr kumimoji="0" lang="en-US" altLang="en-US" sz="1200" b="0" i="0" u="none" strike="noStrike" cap="none" normalizeH="0" baseline="0" dirty="0">
                <a:ln>
                  <a:noFill/>
                </a:ln>
                <a:solidFill>
                  <a:schemeClr val="tx1"/>
                </a:solidFill>
                <a:effectLst/>
                <a:latin typeface="Californian FB" panose="0207040306080B030204" pitchFamily="18" charset="0"/>
                <a:ea typeface="Times New Roman" panose="02020603050405020304" pitchFamily="18" charset="0"/>
                <a:cs typeface="Times New Roman" panose="02020603050405020304" pitchFamily="18" charset="0"/>
              </a:rPr>
              <a:t>MSM= (MSM and MSM/IDU Diagnosis) and IDU= (IDU and MSM/IDU Diagnosis), therefore the data is not mutually exclusive</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4"/>
          <p:cNvSpPr txBox="1">
            <a:spLocks noChangeArrowheads="1"/>
          </p:cNvSpPr>
          <p:nvPr/>
        </p:nvSpPr>
        <p:spPr bwMode="auto">
          <a:xfrm>
            <a:off x="836612" y="6096000"/>
            <a:ext cx="2627313" cy="24622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lang="en-US" altLang="en-US" sz="1000" i="1" dirty="0">
                <a:latin typeface="Californian FB" panose="0207040306080B030204" pitchFamily="18" charset="0"/>
                <a:ea typeface="Times New Roman" panose="02020603050405020304" pitchFamily="18" charset="0"/>
                <a:cs typeface="Times New Roman" panose="02020603050405020304" pitchFamily="18" charset="0"/>
              </a:rPr>
              <a:t>(</a:t>
            </a:r>
            <a:r>
              <a:rPr kumimoji="0" lang="en-US" altLang="en-US" sz="1000" b="0" i="1" u="none" strike="noStrike" cap="none" normalizeH="0" baseline="0" dirty="0">
                <a:ln>
                  <a:noFill/>
                </a:ln>
                <a:solidFill>
                  <a:schemeClr val="tx1"/>
                </a:solidFill>
                <a:effectLst/>
                <a:latin typeface="Californian FB" panose="0207040306080B030204" pitchFamily="18" charset="0"/>
                <a:ea typeface="Times New Roman" panose="02020603050405020304" pitchFamily="18" charset="0"/>
                <a:cs typeface="Times New Roman" panose="02020603050405020304" pitchFamily="18" charset="0"/>
              </a:rPr>
              <a:t>One-In-Statements, FLDOH)</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5"/>
          <p:cNvSpPr>
            <a:spLocks noChangeArrowheads="1"/>
          </p:cNvSpPr>
          <p:nvPr/>
        </p:nvSpPr>
        <p:spPr bwMode="auto">
          <a:xfrm>
            <a:off x="1433512" y="-3451225"/>
            <a:ext cx="121888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a:ln>
                  <a:noFill/>
                </a:ln>
                <a:solidFill>
                  <a:schemeClr val="tx1"/>
                </a:solidFill>
                <a:effectLst/>
                <a:latin typeface="Californian FB" panose="0207040306080B030204" pitchFamily="18" charset="0"/>
                <a:ea typeface="Times New Roman" panose="02020603050405020304" pitchFamily="18" charset="0"/>
                <a:cs typeface="Times New Roman" panose="02020603050405020304" pitchFamily="18" charset="0"/>
              </a:rPr>
              <a:t>One-In-Statements for Adults (Age 13+)</a:t>
            </a:r>
            <a:endParaRPr kumimoji="0" lang="en-US" altLang="en-US" sz="1200" b="0" i="0" u="none" strike="noStrike" cap="none" normalizeH="0" baseline="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a:ln>
                  <a:noFill/>
                </a:ln>
                <a:solidFill>
                  <a:schemeClr val="tx1"/>
                </a:solidFill>
                <a:effectLst/>
                <a:latin typeface="Californian FB" panose="0207040306080B030204" pitchFamily="18" charset="0"/>
                <a:ea typeface="Times New Roman" panose="02020603050405020304" pitchFamily="18" charset="0"/>
                <a:cs typeface="Times New Roman" panose="02020603050405020304" pitchFamily="18" charset="0"/>
              </a:rPr>
              <a:t>Living with HIV on Palm Beach County, Year-end 2017</a:t>
            </a:r>
            <a:endParaRPr kumimoji="0" lang="en-US" altLang="en-US" sz="1200" b="0" i="0" u="none" strike="noStrike" cap="none" normalizeH="0" baseline="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Californian FB" panose="0207040306080B030204" pitchFamily="18" charset="0"/>
                <a:ea typeface="Times New Roman" panose="02020603050405020304" pitchFamily="18" charset="0"/>
                <a:cs typeface="Times New Roman" panose="02020603050405020304" pitchFamily="18" charset="0"/>
              </a:rPr>
              <a:t>One in 144 adults in Palm Beach County were known to be living with HIV</a:t>
            </a:r>
            <a:endParaRPr kumimoji="0" lang="en-US" altLang="en-US" sz="1200" b="0" i="0" u="none" strike="noStrike" cap="none" normalizeH="0" baseline="0">
              <a:ln>
                <a:noFill/>
              </a:ln>
              <a:solidFill>
                <a:schemeClr val="tx1"/>
              </a:solidFill>
              <a:effectLst/>
              <a:ea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Californian FB" panose="0207040306080B030204" pitchFamily="18" charset="0"/>
                <a:ea typeface="Times New Roman" panose="02020603050405020304" pitchFamily="18" charset="0"/>
                <a:cs typeface="Times New Roman" panose="02020603050405020304" pitchFamily="18" charset="0"/>
              </a:rPr>
              <a:t>One in 355 Whites were living with HIV</a:t>
            </a:r>
            <a:endParaRPr kumimoji="0" lang="en-US" altLang="en-US" sz="1200" b="0" i="0" u="none" strike="noStrike" cap="none" normalizeH="0" baseline="0">
              <a:ln>
                <a:noFill/>
              </a:ln>
              <a:solidFill>
                <a:schemeClr val="tx1"/>
              </a:solidFill>
              <a:effectLst/>
              <a:ea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Californian FB" panose="0207040306080B030204" pitchFamily="18" charset="0"/>
                <a:ea typeface="Times New Roman" panose="02020603050405020304" pitchFamily="18" charset="0"/>
                <a:cs typeface="Times New Roman" panose="02020603050405020304" pitchFamily="18" charset="0"/>
              </a:rPr>
              <a:t>One in 41 Blacks were living with HIV</a:t>
            </a:r>
            <a:endParaRPr kumimoji="0" lang="en-US" altLang="en-US" sz="1200" b="0" i="0" u="none" strike="noStrike" cap="none" normalizeH="0" baseline="0">
              <a:ln>
                <a:noFill/>
              </a:ln>
              <a:solidFill>
                <a:schemeClr val="tx1"/>
              </a:solidFill>
              <a:effectLst/>
              <a:ea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Californian FB" panose="0207040306080B030204" pitchFamily="18" charset="0"/>
                <a:ea typeface="Times New Roman" panose="02020603050405020304" pitchFamily="18" charset="0"/>
                <a:cs typeface="Times New Roman" panose="02020603050405020304" pitchFamily="18" charset="0"/>
              </a:rPr>
              <a:t>One in 192 Hispanics were living with HIV</a:t>
            </a:r>
            <a:endParaRPr kumimoji="0" lang="en-US" altLang="en-US" sz="1200" b="0" i="0" u="none" strike="noStrike" cap="none" normalizeH="0" baseline="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Rectangle 7"/>
          <p:cNvSpPr>
            <a:spLocks noChangeArrowheads="1"/>
          </p:cNvSpPr>
          <p:nvPr/>
        </p:nvSpPr>
        <p:spPr bwMode="auto">
          <a:xfrm>
            <a:off x="1433512" y="-2994025"/>
            <a:ext cx="1218882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a:ln>
                <a:noFill/>
              </a:ln>
              <a:solidFill>
                <a:schemeClr val="tx1"/>
              </a:solidFill>
              <a:effectLst/>
              <a:latin typeface="Californian FB" panose="0207040306080B0302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Californian FB" panose="0207040306080B030204" pitchFamily="18" charset="0"/>
                <a:ea typeface="Times New Roman" panose="02020603050405020304" pitchFamily="18" charset="0"/>
                <a:cs typeface="Times New Roman" panose="02020603050405020304" pitchFamily="18" charset="0"/>
              </a:rPr>
              <a:t/>
            </a:r>
            <a:br>
              <a:rPr kumimoji="0" lang="en-US" altLang="en-US" sz="1200" b="0" i="0" u="none" strike="noStrike" cap="none" normalizeH="0" baseline="0">
                <a:ln>
                  <a:noFill/>
                </a:ln>
                <a:solidFill>
                  <a:schemeClr val="tx1"/>
                </a:solidFill>
                <a:effectLst/>
                <a:latin typeface="Californian FB" panose="0207040306080B030204" pitchFamily="18" charset="0"/>
                <a:ea typeface="Times New Roman" panose="02020603050405020304" pitchFamily="18" charset="0"/>
                <a:cs typeface="Times New Roman" panose="02020603050405020304" pitchFamily="18"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7"/>
          <p:cNvSpPr/>
          <p:nvPr/>
        </p:nvSpPr>
        <p:spPr>
          <a:xfrm>
            <a:off x="760412" y="1634752"/>
            <a:ext cx="4267200" cy="2831544"/>
          </a:xfrm>
          <a:prstGeom prst="rect">
            <a:avLst/>
          </a:prstGeom>
        </p:spPr>
        <p:txBody>
          <a:bodyPr wrap="square">
            <a:spAutoFit/>
          </a:bodyPr>
          <a:lstStyle/>
          <a:p>
            <a:r>
              <a:rPr lang="en-US" dirty="0">
                <a:latin typeface="Californian FB" panose="0207040306080B030204" pitchFamily="18" charset="0"/>
                <a:ea typeface="Times New Roman" panose="02020603050405020304" pitchFamily="18" charset="0"/>
                <a:cs typeface="Times New Roman" panose="02020603050405020304" pitchFamily="18" charset="0"/>
              </a:rPr>
              <a:t> </a:t>
            </a: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nSpc>
                <a:spcPct val="200000"/>
              </a:lnSpc>
              <a:spcBef>
                <a:spcPts val="0"/>
              </a:spcBef>
              <a:spcAft>
                <a:spcPts val="0"/>
              </a:spcAft>
              <a:buSzPts val="1200"/>
              <a:buFont typeface="Wingdings" panose="05000000000000000000" pitchFamily="2" charset="2"/>
              <a:buChar char="q"/>
            </a:pPr>
            <a:r>
              <a:rPr lang="en-US" sz="1600" dirty="0">
                <a:latin typeface="Californian FB" panose="0207040306080B030204" pitchFamily="18" charset="0"/>
                <a:ea typeface="Times New Roman" panose="02020603050405020304" pitchFamily="18" charset="0"/>
                <a:cs typeface="Times New Roman" panose="02020603050405020304" pitchFamily="18" charset="0"/>
              </a:rPr>
              <a:t>One in 144 adults in Palm Beach County were known to be living with HIV</a:t>
            </a:r>
            <a:endParaRPr lang="en-US" sz="1600" dirty="0">
              <a:latin typeface="Calibri" panose="020F0502020204030204" pitchFamily="34" charset="0"/>
              <a:ea typeface="Times New Roman" panose="02020603050405020304" pitchFamily="18" charset="0"/>
              <a:cs typeface="Times New Roman" panose="02020603050405020304" pitchFamily="18" charset="0"/>
            </a:endParaRPr>
          </a:p>
          <a:p>
            <a:pPr marL="285750" marR="0" lvl="0" indent="-285750">
              <a:lnSpc>
                <a:spcPct val="200000"/>
              </a:lnSpc>
              <a:spcBef>
                <a:spcPts val="0"/>
              </a:spcBef>
              <a:spcAft>
                <a:spcPts val="0"/>
              </a:spcAft>
              <a:buSzPts val="1200"/>
              <a:buFont typeface="Wingdings" panose="05000000000000000000" pitchFamily="2" charset="2"/>
              <a:buChar char="q"/>
            </a:pPr>
            <a:r>
              <a:rPr lang="en-US" sz="1600" dirty="0">
                <a:latin typeface="Californian FB" panose="0207040306080B030204" pitchFamily="18" charset="0"/>
                <a:ea typeface="Times New Roman" panose="02020603050405020304" pitchFamily="18" charset="0"/>
                <a:cs typeface="Times New Roman" panose="02020603050405020304" pitchFamily="18" charset="0"/>
              </a:rPr>
              <a:t>One in 355 Whites were living with HIV</a:t>
            </a:r>
          </a:p>
          <a:p>
            <a:pPr marL="285750" indent="-285750">
              <a:lnSpc>
                <a:spcPct val="200000"/>
              </a:lnSpc>
              <a:buSzPts val="1200"/>
              <a:buFont typeface="Wingdings" panose="05000000000000000000" pitchFamily="2" charset="2"/>
              <a:buChar char="q"/>
            </a:pPr>
            <a:r>
              <a:rPr lang="en-US" sz="1600" dirty="0">
                <a:latin typeface="Californian FB" panose="0207040306080B030204" pitchFamily="18" charset="0"/>
                <a:ea typeface="Times New Roman" panose="02020603050405020304" pitchFamily="18" charset="0"/>
                <a:cs typeface="Times New Roman" panose="02020603050405020304" pitchFamily="18" charset="0"/>
              </a:rPr>
              <a:t>One in 192 Hispanics were living with HIV</a:t>
            </a:r>
            <a:endParaRPr lang="en-US" sz="1600" dirty="0">
              <a:latin typeface="Calibri" panose="020F0502020204030204" pitchFamily="34" charset="0"/>
              <a:ea typeface="Times New Roman" panose="02020603050405020304" pitchFamily="18" charset="0"/>
              <a:cs typeface="Times New Roman" panose="02020603050405020304" pitchFamily="18" charset="0"/>
            </a:endParaRPr>
          </a:p>
          <a:p>
            <a:pPr marL="285750" marR="0" lvl="0" indent="-285750">
              <a:lnSpc>
                <a:spcPct val="200000"/>
              </a:lnSpc>
              <a:spcBef>
                <a:spcPts val="0"/>
              </a:spcBef>
              <a:spcAft>
                <a:spcPts val="0"/>
              </a:spcAft>
              <a:buSzPts val="1200"/>
              <a:buFont typeface="Wingdings" panose="05000000000000000000" pitchFamily="2" charset="2"/>
              <a:buChar char="q"/>
            </a:pPr>
            <a:r>
              <a:rPr lang="en-US" sz="1600" dirty="0">
                <a:latin typeface="Californian FB" panose="0207040306080B030204" pitchFamily="18" charset="0"/>
                <a:ea typeface="Times New Roman" panose="02020603050405020304" pitchFamily="18" charset="0"/>
                <a:cs typeface="Times New Roman" panose="02020603050405020304" pitchFamily="18" charset="0"/>
              </a:rPr>
              <a:t>One in 41 Blacks were living with HIV</a:t>
            </a:r>
            <a:endParaRPr lang="en-US" sz="16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9" name="Rectangle 8"/>
          <p:cNvSpPr/>
          <p:nvPr/>
        </p:nvSpPr>
        <p:spPr>
          <a:xfrm>
            <a:off x="608012" y="584825"/>
            <a:ext cx="6400800" cy="1015663"/>
          </a:xfrm>
          <a:prstGeom prst="rect">
            <a:avLst/>
          </a:prstGeom>
        </p:spPr>
        <p:txBody>
          <a:bodyPr wrap="square">
            <a:spAutoFit/>
          </a:bodyPr>
          <a:lstStyle/>
          <a:p>
            <a:pPr algn="ctr"/>
            <a:r>
              <a:rPr lang="en-US" sz="2800" b="1" dirty="0">
                <a:latin typeface="Californian FB" panose="0207040306080B030204" pitchFamily="18" charset="0"/>
                <a:ea typeface="Times New Roman" panose="02020603050405020304" pitchFamily="18" charset="0"/>
                <a:cs typeface="Times New Roman" panose="02020603050405020304" pitchFamily="18" charset="0"/>
              </a:rPr>
              <a:t>One-In-Statements for Adults (Age 13+)</a:t>
            </a:r>
            <a:endParaRPr lang="en-US" sz="2000" b="1" dirty="0">
              <a:latin typeface="Calibri" panose="020F0502020204030204" pitchFamily="34" charset="0"/>
              <a:ea typeface="Calibri" panose="020F0502020204030204" pitchFamily="34" charset="0"/>
              <a:cs typeface="Times New Roman" panose="02020603050405020304" pitchFamily="18" charset="0"/>
            </a:endParaRPr>
          </a:p>
          <a:p>
            <a:pPr algn="ctr"/>
            <a:r>
              <a:rPr lang="en-US" b="1" dirty="0">
                <a:latin typeface="Californian FB" panose="0207040306080B030204" pitchFamily="18" charset="0"/>
                <a:ea typeface="Times New Roman" panose="02020603050405020304" pitchFamily="18" charset="0"/>
                <a:cs typeface="Times New Roman" panose="02020603050405020304" pitchFamily="18" charset="0"/>
              </a:rPr>
              <a:t> </a:t>
            </a:r>
            <a:endParaRPr lang="en-US" sz="1400" b="1" dirty="0">
              <a:latin typeface="Calibri" panose="020F0502020204030204" pitchFamily="34" charset="0"/>
              <a:ea typeface="Calibri" panose="020F0502020204030204" pitchFamily="34" charset="0"/>
              <a:cs typeface="Times New Roman" panose="02020603050405020304" pitchFamily="18" charset="0"/>
            </a:endParaRPr>
          </a:p>
          <a:p>
            <a:r>
              <a:rPr lang="en-US" sz="1400" b="1" dirty="0">
                <a:latin typeface="Californian FB" panose="0207040306080B030204" pitchFamily="18" charset="0"/>
                <a:ea typeface="Times New Roman" panose="02020603050405020304" pitchFamily="18" charset="0"/>
                <a:cs typeface="Times New Roman" panose="02020603050405020304" pitchFamily="18" charset="0"/>
              </a:rPr>
              <a:t>Living with HIV on Palm Beach County, Year-end 2017</a:t>
            </a:r>
            <a:endParaRPr lang="en-US" sz="1100" b="1" dirty="0">
              <a:latin typeface="Calibri" panose="020F0502020204030204" pitchFamily="34" charset="0"/>
              <a:ea typeface="Calibri" panose="020F0502020204030204" pitchFamily="34" charset="0"/>
              <a:cs typeface="Times New Roman" panose="02020603050405020304" pitchFamily="18" charset="0"/>
            </a:endParaRPr>
          </a:p>
        </p:txBody>
      </p:sp>
      <p:pic>
        <p:nvPicPr>
          <p:cNvPr id="9218" name="Picture 2" descr="Image result for living with hiv"/>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6366" y="4456232"/>
            <a:ext cx="2287804" cy="11170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74608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391105917"/>
              </p:ext>
            </p:extLst>
          </p:nvPr>
        </p:nvGraphicFramePr>
        <p:xfrm>
          <a:off x="684213" y="914401"/>
          <a:ext cx="4571998" cy="2209798"/>
        </p:xfrm>
        <a:graphic>
          <a:graphicData uri="http://schemas.openxmlformats.org/drawingml/2006/table">
            <a:tbl>
              <a:tblPr firstRow="1" firstCol="1" bandRow="1">
                <a:tableStyleId>{5C22544A-7EE6-4342-B048-85BDC9FD1C3A}</a:tableStyleId>
              </a:tblPr>
              <a:tblGrid>
                <a:gridCol w="902168">
                  <a:extLst>
                    <a:ext uri="{9D8B030D-6E8A-4147-A177-3AD203B41FA5}">
                      <a16:colId xmlns:a16="http://schemas.microsoft.com/office/drawing/2014/main" val="497648501"/>
                    </a:ext>
                  </a:extLst>
                </a:gridCol>
                <a:gridCol w="733966">
                  <a:extLst>
                    <a:ext uri="{9D8B030D-6E8A-4147-A177-3AD203B41FA5}">
                      <a16:colId xmlns:a16="http://schemas.microsoft.com/office/drawing/2014/main" val="3240524907"/>
                    </a:ext>
                  </a:extLst>
                </a:gridCol>
                <a:gridCol w="733966">
                  <a:extLst>
                    <a:ext uri="{9D8B030D-6E8A-4147-A177-3AD203B41FA5}">
                      <a16:colId xmlns:a16="http://schemas.microsoft.com/office/drawing/2014/main" val="311541450"/>
                    </a:ext>
                  </a:extLst>
                </a:gridCol>
                <a:gridCol w="733966">
                  <a:extLst>
                    <a:ext uri="{9D8B030D-6E8A-4147-A177-3AD203B41FA5}">
                      <a16:colId xmlns:a16="http://schemas.microsoft.com/office/drawing/2014/main" val="364395629"/>
                    </a:ext>
                  </a:extLst>
                </a:gridCol>
                <a:gridCol w="733966">
                  <a:extLst>
                    <a:ext uri="{9D8B030D-6E8A-4147-A177-3AD203B41FA5}">
                      <a16:colId xmlns:a16="http://schemas.microsoft.com/office/drawing/2014/main" val="2628638714"/>
                    </a:ext>
                  </a:extLst>
                </a:gridCol>
                <a:gridCol w="733966">
                  <a:extLst>
                    <a:ext uri="{9D8B030D-6E8A-4147-A177-3AD203B41FA5}">
                      <a16:colId xmlns:a16="http://schemas.microsoft.com/office/drawing/2014/main" val="1018623538"/>
                    </a:ext>
                  </a:extLst>
                </a:gridCol>
              </a:tblGrid>
              <a:tr h="326893">
                <a:tc gridSpan="6">
                  <a:txBody>
                    <a:bodyPr/>
                    <a:lstStyle/>
                    <a:p>
                      <a:pPr marL="0" marR="0" algn="ctr">
                        <a:spcBef>
                          <a:spcPts val="0"/>
                        </a:spcBef>
                        <a:spcAft>
                          <a:spcPts val="0"/>
                        </a:spcAft>
                      </a:pPr>
                      <a:r>
                        <a:rPr lang="en-US" sz="1200" dirty="0">
                          <a:effectLst/>
                          <a:latin typeface="Californian FB" panose="0207040306080B030204" pitchFamily="18" charset="0"/>
                        </a:rPr>
                        <a:t>Palm Beach County</a:t>
                      </a:r>
                      <a:endParaRPr lang="en-US" sz="1200" dirty="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360708393"/>
                  </a:ext>
                </a:extLst>
              </a:tr>
              <a:tr h="326893">
                <a:tc gridSpan="6">
                  <a:txBody>
                    <a:bodyPr/>
                    <a:lstStyle/>
                    <a:p>
                      <a:pPr marL="0" marR="0" algn="ctr">
                        <a:spcBef>
                          <a:spcPts val="0"/>
                        </a:spcBef>
                        <a:spcAft>
                          <a:spcPts val="0"/>
                        </a:spcAft>
                      </a:pPr>
                      <a:r>
                        <a:rPr lang="en-US" sz="1200" dirty="0">
                          <a:effectLst/>
                          <a:latin typeface="Californian FB" panose="0207040306080B030204" pitchFamily="18" charset="0"/>
                        </a:rPr>
                        <a:t>HIV Cases, MSM</a:t>
                      </a:r>
                      <a:endParaRPr lang="en-US" sz="1200" dirty="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088899562"/>
                  </a:ext>
                </a:extLst>
              </a:tr>
              <a:tr h="326893">
                <a:tc>
                  <a:txBody>
                    <a:bodyPr/>
                    <a:lstStyle/>
                    <a:p>
                      <a:pPr marL="0" marR="0" algn="ctr">
                        <a:spcBef>
                          <a:spcPts val="0"/>
                        </a:spcBef>
                        <a:spcAft>
                          <a:spcPts val="0"/>
                        </a:spcAft>
                      </a:pPr>
                      <a:r>
                        <a:rPr lang="en-US" sz="1200">
                          <a:effectLst/>
                          <a:latin typeface="Californian FB" panose="0207040306080B030204" pitchFamily="18" charset="0"/>
                        </a:rPr>
                        <a:t> </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200" dirty="0">
                          <a:effectLst/>
                          <a:latin typeface="Californian FB" panose="0207040306080B030204" pitchFamily="18" charset="0"/>
                        </a:rPr>
                        <a:t>2017</a:t>
                      </a:r>
                      <a:endParaRPr lang="en-US" sz="1200" dirty="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200" dirty="0">
                          <a:effectLst/>
                          <a:latin typeface="Californian FB" panose="0207040306080B030204" pitchFamily="18" charset="0"/>
                        </a:rPr>
                        <a:t>2016</a:t>
                      </a:r>
                      <a:endParaRPr lang="en-US" sz="1200" dirty="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200">
                          <a:effectLst/>
                          <a:latin typeface="Californian FB" panose="0207040306080B030204" pitchFamily="18" charset="0"/>
                        </a:rPr>
                        <a:t>2015</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200">
                          <a:effectLst/>
                          <a:latin typeface="Californian FB" panose="0207040306080B030204" pitchFamily="18" charset="0"/>
                        </a:rPr>
                        <a:t>2014</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200">
                          <a:effectLst/>
                          <a:latin typeface="Californian FB" panose="0207040306080B030204" pitchFamily="18" charset="0"/>
                        </a:rPr>
                        <a:t>2013</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287395711"/>
                  </a:ext>
                </a:extLst>
              </a:tr>
              <a:tr h="326893">
                <a:tc>
                  <a:txBody>
                    <a:bodyPr/>
                    <a:lstStyle/>
                    <a:p>
                      <a:pPr marL="0" marR="0" algn="ctr">
                        <a:spcBef>
                          <a:spcPts val="0"/>
                        </a:spcBef>
                        <a:spcAft>
                          <a:spcPts val="0"/>
                        </a:spcAft>
                      </a:pPr>
                      <a:r>
                        <a:rPr lang="en-US" sz="1200">
                          <a:effectLst/>
                          <a:latin typeface="Californian FB" panose="0207040306080B030204" pitchFamily="18" charset="0"/>
                        </a:rPr>
                        <a:t>County</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200" dirty="0">
                          <a:effectLst/>
                          <a:latin typeface="Californian FB" panose="0207040306080B030204" pitchFamily="18" charset="0"/>
                        </a:rPr>
                        <a:t>Count</a:t>
                      </a:r>
                      <a:endParaRPr lang="en-US" sz="1200" dirty="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200">
                          <a:effectLst/>
                          <a:latin typeface="Californian FB" panose="0207040306080B030204" pitchFamily="18" charset="0"/>
                        </a:rPr>
                        <a:t>Count</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200" dirty="0">
                          <a:effectLst/>
                          <a:latin typeface="Californian FB" panose="0207040306080B030204" pitchFamily="18" charset="0"/>
                        </a:rPr>
                        <a:t>Count</a:t>
                      </a:r>
                      <a:endParaRPr lang="en-US" sz="1200" dirty="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200">
                          <a:effectLst/>
                          <a:latin typeface="Californian FB" panose="0207040306080B030204" pitchFamily="18" charset="0"/>
                        </a:rPr>
                        <a:t>Count</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200">
                          <a:effectLst/>
                          <a:latin typeface="Californian FB" panose="0207040306080B030204" pitchFamily="18" charset="0"/>
                        </a:rPr>
                        <a:t>Count</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688553893"/>
                  </a:ext>
                </a:extLst>
              </a:tr>
              <a:tr h="326893">
                <a:tc>
                  <a:txBody>
                    <a:bodyPr/>
                    <a:lstStyle/>
                    <a:p>
                      <a:pPr marL="0" marR="0">
                        <a:spcBef>
                          <a:spcPts val="0"/>
                        </a:spcBef>
                        <a:spcAft>
                          <a:spcPts val="0"/>
                        </a:spcAft>
                      </a:pPr>
                      <a:r>
                        <a:rPr lang="en-US" sz="1200">
                          <a:effectLst/>
                          <a:latin typeface="Californian FB" panose="0207040306080B030204" pitchFamily="18" charset="0"/>
                        </a:rPr>
                        <a:t>Florida</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spcBef>
                          <a:spcPts val="0"/>
                        </a:spcBef>
                        <a:spcAft>
                          <a:spcPts val="0"/>
                        </a:spcAft>
                      </a:pPr>
                      <a:r>
                        <a:rPr lang="en-US" sz="1200">
                          <a:effectLst/>
                          <a:latin typeface="Californian FB" panose="0207040306080B030204" pitchFamily="18" charset="0"/>
                        </a:rPr>
                        <a:t>3,046</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spcBef>
                          <a:spcPts val="0"/>
                        </a:spcBef>
                        <a:spcAft>
                          <a:spcPts val="0"/>
                        </a:spcAft>
                      </a:pPr>
                      <a:r>
                        <a:rPr lang="en-US" sz="1200">
                          <a:effectLst/>
                          <a:latin typeface="Californian FB" panose="0207040306080B030204" pitchFamily="18" charset="0"/>
                        </a:rPr>
                        <a:t>2,866</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spcBef>
                          <a:spcPts val="0"/>
                        </a:spcBef>
                        <a:spcAft>
                          <a:spcPts val="0"/>
                        </a:spcAft>
                      </a:pPr>
                      <a:r>
                        <a:rPr lang="en-US" sz="1200">
                          <a:effectLst/>
                          <a:latin typeface="Californian FB" panose="0207040306080B030204" pitchFamily="18" charset="0"/>
                        </a:rPr>
                        <a:t>2,861</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spcBef>
                          <a:spcPts val="0"/>
                        </a:spcBef>
                        <a:spcAft>
                          <a:spcPts val="0"/>
                        </a:spcAft>
                      </a:pPr>
                      <a:r>
                        <a:rPr lang="en-US" sz="1200" dirty="0">
                          <a:effectLst/>
                          <a:latin typeface="Californian FB" panose="0207040306080B030204" pitchFamily="18" charset="0"/>
                        </a:rPr>
                        <a:t>2,720</a:t>
                      </a:r>
                      <a:endParaRPr lang="en-US" sz="1200" dirty="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spcBef>
                          <a:spcPts val="0"/>
                        </a:spcBef>
                        <a:spcAft>
                          <a:spcPts val="0"/>
                        </a:spcAft>
                      </a:pPr>
                      <a:r>
                        <a:rPr lang="en-US" sz="1200">
                          <a:effectLst/>
                          <a:latin typeface="Californian FB" panose="0207040306080B030204" pitchFamily="18" charset="0"/>
                        </a:rPr>
                        <a:t>2,505</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481151408"/>
                  </a:ext>
                </a:extLst>
              </a:tr>
              <a:tr h="575333">
                <a:tc>
                  <a:txBody>
                    <a:bodyPr/>
                    <a:lstStyle/>
                    <a:p>
                      <a:pPr marL="0" marR="0">
                        <a:spcBef>
                          <a:spcPts val="0"/>
                        </a:spcBef>
                        <a:spcAft>
                          <a:spcPts val="0"/>
                        </a:spcAft>
                      </a:pPr>
                      <a:r>
                        <a:rPr lang="en-US" sz="1200">
                          <a:effectLst/>
                          <a:latin typeface="Californian FB" panose="0207040306080B030204" pitchFamily="18" charset="0"/>
                        </a:rPr>
                        <a:t>Palm Beach</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spcBef>
                          <a:spcPts val="0"/>
                        </a:spcBef>
                        <a:spcAft>
                          <a:spcPts val="0"/>
                        </a:spcAft>
                      </a:pPr>
                      <a:r>
                        <a:rPr lang="en-US" sz="1200" dirty="0">
                          <a:effectLst/>
                          <a:latin typeface="Californian FB" panose="0207040306080B030204" pitchFamily="18" charset="0"/>
                        </a:rPr>
                        <a:t>166</a:t>
                      </a:r>
                      <a:endParaRPr lang="en-US" sz="1200" dirty="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spcBef>
                          <a:spcPts val="0"/>
                        </a:spcBef>
                        <a:spcAft>
                          <a:spcPts val="0"/>
                        </a:spcAft>
                      </a:pPr>
                      <a:r>
                        <a:rPr lang="en-US" sz="1200" dirty="0">
                          <a:effectLst/>
                          <a:latin typeface="Californian FB" panose="0207040306080B030204" pitchFamily="18" charset="0"/>
                        </a:rPr>
                        <a:t>137</a:t>
                      </a:r>
                      <a:endParaRPr lang="en-US" sz="1200" dirty="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spcBef>
                          <a:spcPts val="0"/>
                        </a:spcBef>
                        <a:spcAft>
                          <a:spcPts val="0"/>
                        </a:spcAft>
                      </a:pPr>
                      <a:r>
                        <a:rPr lang="en-US" sz="1200">
                          <a:effectLst/>
                          <a:latin typeface="Californian FB" panose="0207040306080B030204" pitchFamily="18" charset="0"/>
                        </a:rPr>
                        <a:t>145</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spcBef>
                          <a:spcPts val="0"/>
                        </a:spcBef>
                        <a:spcAft>
                          <a:spcPts val="0"/>
                        </a:spcAft>
                      </a:pPr>
                      <a:r>
                        <a:rPr lang="en-US" sz="1200">
                          <a:effectLst/>
                          <a:latin typeface="Californian FB" panose="0207040306080B030204" pitchFamily="18" charset="0"/>
                        </a:rPr>
                        <a:t>136</a:t>
                      </a:r>
                      <a:endParaRPr lang="en-US" sz="120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spcBef>
                          <a:spcPts val="0"/>
                        </a:spcBef>
                        <a:spcAft>
                          <a:spcPts val="0"/>
                        </a:spcAft>
                      </a:pPr>
                      <a:r>
                        <a:rPr lang="en-US" sz="1200" dirty="0">
                          <a:effectLst/>
                          <a:latin typeface="Californian FB" panose="0207040306080B030204" pitchFamily="18" charset="0"/>
                        </a:rPr>
                        <a:t>123</a:t>
                      </a:r>
                      <a:endParaRPr lang="en-US" sz="1200" dirty="0">
                        <a:effectLst/>
                        <a:latin typeface="Californian FB" panose="0207040306080B0302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098386226"/>
                  </a:ext>
                </a:extLst>
              </a:tr>
            </a:tbl>
          </a:graphicData>
        </a:graphic>
      </p:graphicFrame>
      <p:graphicFrame>
        <p:nvGraphicFramePr>
          <p:cNvPr id="3" name="Chart 2"/>
          <p:cNvGraphicFramePr/>
          <p:nvPr>
            <p:extLst>
              <p:ext uri="{D42A27DB-BD31-4B8C-83A1-F6EECF244321}">
                <p14:modId xmlns:p14="http://schemas.microsoft.com/office/powerpoint/2010/main" val="956535857"/>
              </p:ext>
            </p:extLst>
          </p:nvPr>
        </p:nvGraphicFramePr>
        <p:xfrm>
          <a:off x="6081591" y="914400"/>
          <a:ext cx="4889621" cy="22098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 name="Table 3"/>
          <p:cNvGraphicFramePr>
            <a:graphicFrameLocks noGrp="1"/>
          </p:cNvGraphicFramePr>
          <p:nvPr>
            <p:extLst>
              <p:ext uri="{D42A27DB-BD31-4B8C-83A1-F6EECF244321}">
                <p14:modId xmlns:p14="http://schemas.microsoft.com/office/powerpoint/2010/main" val="1227460381"/>
              </p:ext>
            </p:extLst>
          </p:nvPr>
        </p:nvGraphicFramePr>
        <p:xfrm>
          <a:off x="671825" y="3505199"/>
          <a:ext cx="4571997" cy="2209802"/>
        </p:xfrm>
        <a:graphic>
          <a:graphicData uri="http://schemas.openxmlformats.org/drawingml/2006/table">
            <a:tbl>
              <a:tblPr>
                <a:tableStyleId>{AF606853-7671-496A-8E4F-DF71F8EC918B}</a:tableStyleId>
              </a:tblPr>
              <a:tblGrid>
                <a:gridCol w="3459420">
                  <a:extLst>
                    <a:ext uri="{9D8B030D-6E8A-4147-A177-3AD203B41FA5}">
                      <a16:colId xmlns:a16="http://schemas.microsoft.com/office/drawing/2014/main" val="2949497534"/>
                    </a:ext>
                  </a:extLst>
                </a:gridCol>
                <a:gridCol w="1112577">
                  <a:extLst>
                    <a:ext uri="{9D8B030D-6E8A-4147-A177-3AD203B41FA5}">
                      <a16:colId xmlns:a16="http://schemas.microsoft.com/office/drawing/2014/main" val="3671806017"/>
                    </a:ext>
                  </a:extLst>
                </a:gridCol>
              </a:tblGrid>
              <a:tr h="315686">
                <a:tc gridSpan="2">
                  <a:txBody>
                    <a:bodyPr/>
                    <a:lstStyle/>
                    <a:p>
                      <a:pPr algn="ctr" fontAlgn="b"/>
                      <a:r>
                        <a:rPr lang="en-US" sz="1400" u="none" strike="noStrike" dirty="0">
                          <a:effectLst/>
                        </a:rPr>
                        <a:t>Palm Beach County </a:t>
                      </a:r>
                      <a:endParaRPr lang="en-US" sz="1400" b="0" i="0" u="none" strike="noStrike" dirty="0">
                        <a:solidFill>
                          <a:srgbClr val="000000"/>
                        </a:solidFill>
                        <a:effectLst/>
                        <a:latin typeface="Californian FB" panose="0207040306080B030204" pitchFamily="18" charset="0"/>
                      </a:endParaRPr>
                    </a:p>
                  </a:txBody>
                  <a:tcPr marL="9525" marR="9525" marT="9525" marB="0" anchor="b"/>
                </a:tc>
                <a:tc hMerge="1">
                  <a:txBody>
                    <a:bodyPr/>
                    <a:lstStyle/>
                    <a:p>
                      <a:endParaRPr lang="en-US"/>
                    </a:p>
                  </a:txBody>
                  <a:tcPr/>
                </a:tc>
                <a:extLst>
                  <a:ext uri="{0D108BD9-81ED-4DB2-BD59-A6C34878D82A}">
                    <a16:rowId xmlns:a16="http://schemas.microsoft.com/office/drawing/2014/main" val="539602907"/>
                  </a:ext>
                </a:extLst>
              </a:tr>
              <a:tr h="315686">
                <a:tc gridSpan="2">
                  <a:txBody>
                    <a:bodyPr/>
                    <a:lstStyle/>
                    <a:p>
                      <a:pPr algn="ctr" fontAlgn="b"/>
                      <a:r>
                        <a:rPr lang="en-US" sz="1400" u="none" strike="noStrike" dirty="0">
                          <a:effectLst/>
                        </a:rPr>
                        <a:t>MSM HIV Cases, by Race 2017</a:t>
                      </a:r>
                      <a:endParaRPr lang="en-US" sz="1400" b="0" i="0" u="none" strike="noStrike" dirty="0">
                        <a:solidFill>
                          <a:srgbClr val="000000"/>
                        </a:solidFill>
                        <a:effectLst/>
                        <a:latin typeface="Californian FB" panose="0207040306080B030204" pitchFamily="18" charset="0"/>
                      </a:endParaRPr>
                    </a:p>
                  </a:txBody>
                  <a:tcPr marL="9525" marR="9525" marT="9525" marB="0" anchor="b"/>
                </a:tc>
                <a:tc hMerge="1">
                  <a:txBody>
                    <a:bodyPr/>
                    <a:lstStyle/>
                    <a:p>
                      <a:endParaRPr lang="en-US"/>
                    </a:p>
                  </a:txBody>
                  <a:tcPr/>
                </a:tc>
                <a:extLst>
                  <a:ext uri="{0D108BD9-81ED-4DB2-BD59-A6C34878D82A}">
                    <a16:rowId xmlns:a16="http://schemas.microsoft.com/office/drawing/2014/main" val="2442642407"/>
                  </a:ext>
                </a:extLst>
              </a:tr>
              <a:tr h="315686">
                <a:tc>
                  <a:txBody>
                    <a:bodyPr/>
                    <a:lstStyle/>
                    <a:p>
                      <a:pPr algn="l" fontAlgn="b"/>
                      <a:r>
                        <a:rPr lang="en-US" sz="1400" u="none" strike="noStrike" dirty="0">
                          <a:effectLst/>
                        </a:rPr>
                        <a:t>Black/African American</a:t>
                      </a:r>
                      <a:endParaRPr lang="en-US" sz="1400" b="0" i="0" u="none" strike="noStrike" dirty="0">
                        <a:solidFill>
                          <a:srgbClr val="000000"/>
                        </a:solidFill>
                        <a:effectLst/>
                        <a:latin typeface="Californian FB" panose="0207040306080B030204" pitchFamily="18" charset="0"/>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r" fontAlgn="b"/>
                      <a:r>
                        <a:rPr lang="en-US" sz="1400" u="none" strike="noStrike" dirty="0">
                          <a:effectLst/>
                        </a:rPr>
                        <a:t>60</a:t>
                      </a:r>
                      <a:endParaRPr lang="en-US" sz="1400" b="0" i="0" u="none" strike="noStrike" dirty="0">
                        <a:solidFill>
                          <a:srgbClr val="000000"/>
                        </a:solidFill>
                        <a:effectLst/>
                        <a:latin typeface="Californian FB" panose="0207040306080B030204" pitchFamily="18" charset="0"/>
                      </a:endParaRPr>
                    </a:p>
                  </a:txBody>
                  <a:tcPr marL="9525" marR="9525" marT="9525" marB="0" anchor="b">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83551343"/>
                  </a:ext>
                </a:extLst>
              </a:tr>
              <a:tr h="315686">
                <a:tc>
                  <a:txBody>
                    <a:bodyPr/>
                    <a:lstStyle/>
                    <a:p>
                      <a:pPr algn="l" fontAlgn="b"/>
                      <a:r>
                        <a:rPr lang="en-US" sz="1400" u="none" strike="noStrike" dirty="0">
                          <a:effectLst/>
                        </a:rPr>
                        <a:t>White</a:t>
                      </a:r>
                      <a:endParaRPr lang="en-US" sz="1400" b="0" i="0" u="none" strike="noStrike" dirty="0">
                        <a:solidFill>
                          <a:srgbClr val="000000"/>
                        </a:solidFill>
                        <a:effectLst/>
                        <a:latin typeface="Californian FB" panose="0207040306080B030204" pitchFamily="18" charset="0"/>
                      </a:endParaRPr>
                    </a:p>
                  </a:txBody>
                  <a:tcPr marL="9525" marR="9525" marT="9525"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dirty="0">
                          <a:effectLst/>
                        </a:rPr>
                        <a:t>57</a:t>
                      </a:r>
                      <a:endParaRPr lang="en-US" sz="1400" b="0" i="0" u="none" strike="noStrike" dirty="0">
                        <a:solidFill>
                          <a:srgbClr val="000000"/>
                        </a:solidFill>
                        <a:effectLst/>
                        <a:latin typeface="Californian FB" panose="0207040306080B030204" pitchFamily="18" charset="0"/>
                      </a:endParaRPr>
                    </a:p>
                  </a:txBody>
                  <a:tcPr marL="9525" marR="9525" marT="9525"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23384433"/>
                  </a:ext>
                </a:extLst>
              </a:tr>
              <a:tr h="315686">
                <a:tc>
                  <a:txBody>
                    <a:bodyPr/>
                    <a:lstStyle/>
                    <a:p>
                      <a:pPr algn="l" fontAlgn="b"/>
                      <a:r>
                        <a:rPr lang="en-US" sz="1400" u="none" strike="noStrike" dirty="0">
                          <a:effectLst/>
                        </a:rPr>
                        <a:t>Hispanic</a:t>
                      </a:r>
                      <a:endParaRPr lang="en-US" sz="1400" b="0" i="0" u="none" strike="noStrike" dirty="0">
                        <a:solidFill>
                          <a:srgbClr val="000000"/>
                        </a:solidFill>
                        <a:effectLst/>
                        <a:latin typeface="Californian FB" panose="0207040306080B030204" pitchFamily="18" charset="0"/>
                      </a:endParaRPr>
                    </a:p>
                  </a:txBody>
                  <a:tcPr marL="9525" marR="9525" marT="9525"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dirty="0">
                          <a:effectLst/>
                        </a:rPr>
                        <a:t>46</a:t>
                      </a:r>
                      <a:endParaRPr lang="en-US" sz="1400" b="0" i="0" u="none" strike="noStrike" dirty="0">
                        <a:solidFill>
                          <a:srgbClr val="000000"/>
                        </a:solidFill>
                        <a:effectLst/>
                        <a:latin typeface="Californian FB" panose="0207040306080B030204" pitchFamily="18" charset="0"/>
                      </a:endParaRPr>
                    </a:p>
                  </a:txBody>
                  <a:tcPr marL="9525" marR="9525" marT="9525"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91589170"/>
                  </a:ext>
                </a:extLst>
              </a:tr>
              <a:tr h="315686">
                <a:tc>
                  <a:txBody>
                    <a:bodyPr/>
                    <a:lstStyle/>
                    <a:p>
                      <a:pPr algn="l" fontAlgn="b"/>
                      <a:r>
                        <a:rPr lang="en-US" sz="1400" u="none" strike="noStrike" dirty="0">
                          <a:effectLst/>
                        </a:rPr>
                        <a:t>Other</a:t>
                      </a:r>
                      <a:endParaRPr lang="en-US" sz="1400" b="0" i="0" u="none" strike="noStrike" dirty="0">
                        <a:solidFill>
                          <a:srgbClr val="000000"/>
                        </a:solidFill>
                        <a:effectLst/>
                        <a:latin typeface="Californian FB" panose="0207040306080B030204" pitchFamily="18" charset="0"/>
                      </a:endParaRPr>
                    </a:p>
                  </a:txBody>
                  <a:tcPr marL="9525" marR="9525" marT="9525"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1400" u="none" strike="noStrike" dirty="0">
                          <a:effectLst/>
                        </a:rPr>
                        <a:t>3</a:t>
                      </a:r>
                      <a:endParaRPr lang="en-US" sz="1400" b="0" i="0" u="none" strike="noStrike" dirty="0">
                        <a:solidFill>
                          <a:srgbClr val="000000"/>
                        </a:solidFill>
                        <a:effectLst/>
                        <a:latin typeface="Californian FB" panose="0207040306080B030204" pitchFamily="18" charset="0"/>
                      </a:endParaRPr>
                    </a:p>
                  </a:txBody>
                  <a:tcPr marL="9525" marR="9525" marT="9525" marB="0" anchor="b">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03122528"/>
                  </a:ext>
                </a:extLst>
              </a:tr>
              <a:tr h="315686">
                <a:tc>
                  <a:txBody>
                    <a:bodyPr/>
                    <a:lstStyle/>
                    <a:p>
                      <a:pPr algn="l" fontAlgn="b"/>
                      <a:r>
                        <a:rPr lang="en-US" sz="1400" u="none" strike="noStrike" dirty="0">
                          <a:effectLst/>
                        </a:rPr>
                        <a:t>Total</a:t>
                      </a:r>
                      <a:endParaRPr lang="en-US" sz="1400" b="0" i="0" u="none" strike="noStrike" dirty="0">
                        <a:solidFill>
                          <a:srgbClr val="000000"/>
                        </a:solidFill>
                        <a:effectLst/>
                        <a:latin typeface="Californian FB" panose="0207040306080B030204" pitchFamily="18" charset="0"/>
                      </a:endParaRPr>
                    </a:p>
                  </a:txBody>
                  <a:tcPr marL="9525" marR="9525" marT="9525" marB="0" anchor="b">
                    <a:lnT w="12700" cap="flat" cmpd="sng" algn="ctr">
                      <a:solidFill>
                        <a:schemeClr val="tx1"/>
                      </a:solidFill>
                      <a:prstDash val="solid"/>
                      <a:round/>
                      <a:headEnd type="none" w="med" len="med"/>
                      <a:tailEnd type="none" w="med" len="med"/>
                    </a:lnT>
                  </a:tcPr>
                </a:tc>
                <a:tc>
                  <a:txBody>
                    <a:bodyPr/>
                    <a:lstStyle/>
                    <a:p>
                      <a:pPr algn="r" fontAlgn="b"/>
                      <a:r>
                        <a:rPr lang="en-US" sz="1400" u="none" strike="noStrike" dirty="0">
                          <a:effectLst/>
                        </a:rPr>
                        <a:t>166</a:t>
                      </a:r>
                      <a:endParaRPr lang="en-US" sz="1400" b="0" i="0" u="none" strike="noStrike" dirty="0">
                        <a:solidFill>
                          <a:srgbClr val="000000"/>
                        </a:solidFill>
                        <a:effectLst/>
                        <a:latin typeface="Californian FB" panose="0207040306080B030204" pitchFamily="18" charset="0"/>
                      </a:endParaRPr>
                    </a:p>
                  </a:txBody>
                  <a:tcPr marL="9525" marR="9525" marT="9525" marB="0" anchor="b">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84494476"/>
                  </a:ext>
                </a:extLst>
              </a:tr>
            </a:tbl>
          </a:graphicData>
        </a:graphic>
      </p:graphicFrame>
      <p:graphicFrame>
        <p:nvGraphicFramePr>
          <p:cNvPr id="5" name="Chart 4"/>
          <p:cNvGraphicFramePr>
            <a:graphicFrameLocks/>
          </p:cNvGraphicFramePr>
          <p:nvPr>
            <p:extLst>
              <p:ext uri="{D42A27DB-BD31-4B8C-83A1-F6EECF244321}">
                <p14:modId xmlns:p14="http://schemas.microsoft.com/office/powerpoint/2010/main" val="2516553416"/>
              </p:ext>
            </p:extLst>
          </p:nvPr>
        </p:nvGraphicFramePr>
        <p:xfrm>
          <a:off x="6081591" y="3505200"/>
          <a:ext cx="4895848" cy="2209800"/>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Box 9"/>
          <p:cNvSpPr txBox="1"/>
          <p:nvPr/>
        </p:nvSpPr>
        <p:spPr>
          <a:xfrm rot="16200000">
            <a:off x="1757313" y="2787186"/>
            <a:ext cx="7773989" cy="523220"/>
          </a:xfrm>
          <a:prstGeom prst="rect">
            <a:avLst/>
          </a:prstGeom>
          <a:noFill/>
        </p:spPr>
        <p:txBody>
          <a:bodyPr wrap="square" rtlCol="0">
            <a:spAutoFit/>
          </a:bodyPr>
          <a:lstStyle/>
          <a:p>
            <a:pPr algn="ctr"/>
            <a:r>
              <a:rPr lang="en-US" sz="1400" b="1" dirty="0">
                <a:latin typeface="Californian FB" panose="0207040306080B030204" pitchFamily="18" charset="0"/>
              </a:rPr>
              <a:t>Palm Beach County HIV/AIDS Epidemiological Profile</a:t>
            </a:r>
          </a:p>
          <a:p>
            <a:pPr algn="ctr"/>
            <a:r>
              <a:rPr lang="en-US" sz="1400" b="1" dirty="0">
                <a:latin typeface="Californian FB" panose="0207040306080B030204" pitchFamily="18" charset="0"/>
              </a:rPr>
              <a:t>2017 HIV Cases, MSM</a:t>
            </a:r>
          </a:p>
        </p:txBody>
      </p:sp>
      <p:sp>
        <p:nvSpPr>
          <p:cNvPr id="11" name="Rectangle 10"/>
          <p:cNvSpPr/>
          <p:nvPr/>
        </p:nvSpPr>
        <p:spPr>
          <a:xfrm>
            <a:off x="608011" y="6019799"/>
            <a:ext cx="10744200" cy="261610"/>
          </a:xfrm>
          <a:prstGeom prst="rect">
            <a:avLst/>
          </a:prstGeom>
        </p:spPr>
        <p:txBody>
          <a:bodyPr wrap="square">
            <a:spAutoFit/>
          </a:bodyPr>
          <a:lstStyle/>
          <a:p>
            <a:r>
              <a:rPr lang="en-US" sz="1100" dirty="0">
                <a:latin typeface="Californian FB" panose="0207040306080B030204" pitchFamily="18" charset="0"/>
                <a:ea typeface="Calibri" panose="020F0502020204030204" pitchFamily="34" charset="0"/>
                <a:cs typeface="Times New Roman" panose="02020603050405020304" pitchFamily="18" charset="0"/>
              </a:rPr>
              <a:t>(</a:t>
            </a:r>
            <a:r>
              <a:rPr lang="en-US" sz="1100" i="1" dirty="0">
                <a:latin typeface="Californian FB" panose="0207040306080B030204" pitchFamily="18" charset="0"/>
                <a:ea typeface="Calibri" panose="020F0502020204030204" pitchFamily="34" charset="0"/>
                <a:cs typeface="Times New Roman" panose="02020603050405020304" pitchFamily="18" charset="0"/>
              </a:rPr>
              <a:t>MSM-Men who have sex with men or male-to-male sexual contact. The term MSM indicates a behavior that allows for HIV transmission, it does not indicate how individuals self-identify in terms of sexuality or gender</a:t>
            </a:r>
            <a:r>
              <a:rPr lang="en-US" sz="1100" dirty="0">
                <a:latin typeface="Californian FB" panose="0207040306080B030204" pitchFamily="18" charset="0"/>
                <a:ea typeface="Calibri" panose="020F0502020204030204" pitchFamily="34" charset="0"/>
                <a:cs typeface="Times New Roman" panose="02020603050405020304" pitchFamily="18" charset="0"/>
              </a:rPr>
              <a:t>)</a:t>
            </a:r>
            <a:endParaRPr lang="en-US" sz="1100" dirty="0"/>
          </a:p>
        </p:txBody>
      </p:sp>
    </p:spTree>
    <p:extLst>
      <p:ext uri="{BB962C8B-B14F-4D97-AF65-F5344CB8AC3E}">
        <p14:creationId xmlns:p14="http://schemas.microsoft.com/office/powerpoint/2010/main" val="3351839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1312" y="762000"/>
            <a:ext cx="5715000" cy="461665"/>
          </a:xfrm>
          <a:prstGeom prst="rect">
            <a:avLst/>
          </a:prstGeom>
        </p:spPr>
        <p:txBody>
          <a:bodyPr wrap="square">
            <a:spAutoFit/>
          </a:bodyPr>
          <a:lstStyle/>
          <a:p>
            <a:pPr algn="ctr"/>
            <a:r>
              <a:rPr lang="en-US" sz="2400" b="1" cap="all" spc="-5" dirty="0" err="1">
                <a:latin typeface="Californian FB" panose="0207040306080B030204" pitchFamily="18" charset="0"/>
                <a:ea typeface="Calibri" panose="020F0502020204030204" pitchFamily="34" charset="0"/>
                <a:cs typeface="Times New Roman" panose="02020603050405020304" pitchFamily="18" charset="0"/>
              </a:rPr>
              <a:t>pLWHA</a:t>
            </a:r>
            <a:r>
              <a:rPr lang="en-US" sz="2400" b="1" cap="all" spc="5" dirty="0">
                <a:latin typeface="Californian FB" panose="0207040306080B030204" pitchFamily="18" charset="0"/>
                <a:ea typeface="Calibri" panose="020F0502020204030204" pitchFamily="34" charset="0"/>
                <a:cs typeface="Times New Roman" panose="02020603050405020304" pitchFamily="18" charset="0"/>
              </a:rPr>
              <a:t> </a:t>
            </a:r>
            <a:r>
              <a:rPr lang="en-US" sz="2400" b="1" cap="all" spc="-5" dirty="0">
                <a:latin typeface="Californian FB" panose="0207040306080B030204" pitchFamily="18" charset="0"/>
                <a:ea typeface="Calibri" panose="020F0502020204030204" pitchFamily="34" charset="0"/>
                <a:cs typeface="Times New Roman" panose="02020603050405020304" pitchFamily="18" charset="0"/>
              </a:rPr>
              <a:t>Focus</a:t>
            </a:r>
            <a:r>
              <a:rPr lang="en-US" sz="2400" b="1" cap="all" spc="10" dirty="0">
                <a:latin typeface="Californian FB" panose="0207040306080B030204" pitchFamily="18" charset="0"/>
                <a:ea typeface="Calibri" panose="020F0502020204030204" pitchFamily="34" charset="0"/>
                <a:cs typeface="Times New Roman" panose="02020603050405020304" pitchFamily="18" charset="0"/>
              </a:rPr>
              <a:t> </a:t>
            </a:r>
            <a:r>
              <a:rPr lang="en-US" sz="2400" b="1" cap="all" spc="-5" dirty="0">
                <a:latin typeface="Californian FB" panose="0207040306080B030204" pitchFamily="18" charset="0"/>
                <a:ea typeface="Calibri" panose="020F0502020204030204" pitchFamily="34" charset="0"/>
                <a:cs typeface="Times New Roman" panose="02020603050405020304" pitchFamily="18" charset="0"/>
              </a:rPr>
              <a:t>Groups (2018)</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836612" y="2058544"/>
            <a:ext cx="9753600" cy="1754326"/>
          </a:xfrm>
          <a:prstGeom prst="rect">
            <a:avLst/>
          </a:prstGeom>
        </p:spPr>
        <p:txBody>
          <a:bodyPr wrap="square">
            <a:spAutoFit/>
          </a:bodyPr>
          <a:lstStyle/>
          <a:p>
            <a:r>
              <a:rPr lang="en-US" b="1" dirty="0">
                <a:latin typeface="Californian FB" panose="0207040306080B030204" pitchFamily="18" charset="0"/>
                <a:ea typeface="Calibri" panose="020F0502020204030204" pitchFamily="34" charset="0"/>
                <a:cs typeface="Times New Roman" panose="02020603050405020304" pitchFamily="18" charset="0"/>
              </a:rPr>
              <a:t>Solution Driven Approach</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r>
              <a:rPr lang="en-US" dirty="0">
                <a:latin typeface="Californian FB" panose="0207040306080B030204" pitchFamily="18" charset="0"/>
                <a:ea typeface="Calibri" panose="020F0502020204030204" pitchFamily="34" charset="0"/>
                <a:cs typeface="Times New Roman" panose="02020603050405020304" pitchFamily="18" charset="0"/>
              </a:rPr>
              <a:t>The focus groups initiated had a “solution driven” approach.  In addition to asking participants what is wrong with Ryan White services, we also ask for solutions to their issues.  Questions that steer participants towards solutions for their issues rather than focusing on their stated problems or needs.  Respondents were asked how they see the problems being solved rather than just stating problems faced accessing services.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760412" y="4267200"/>
            <a:ext cx="10591800" cy="1200329"/>
          </a:xfrm>
          <a:prstGeom prst="rect">
            <a:avLst/>
          </a:prstGeom>
        </p:spPr>
        <p:txBody>
          <a:bodyPr wrap="square">
            <a:spAutoFit/>
          </a:bodyPr>
          <a:lstStyle/>
          <a:p>
            <a:r>
              <a:rPr lang="en-US" b="1" dirty="0">
                <a:latin typeface="Californian FB" panose="0207040306080B030204" pitchFamily="18" charset="0"/>
                <a:ea typeface="Calibri" panose="020F0502020204030204" pitchFamily="34" charset="0"/>
                <a:cs typeface="Times New Roman" panose="02020603050405020304" pitchFamily="18" charset="0"/>
              </a:rPr>
              <a:t>Participant Recruitment</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r>
              <a:rPr lang="en-US" dirty="0">
                <a:latin typeface="Californian FB" panose="0207040306080B030204" pitchFamily="18" charset="0"/>
                <a:ea typeface="Calibri" panose="020F0502020204030204" pitchFamily="34" charset="0"/>
                <a:cs typeface="Times New Roman" panose="02020603050405020304" pitchFamily="18" charset="0"/>
              </a:rPr>
              <a:t>Our focus groups, with the help of providers and other CBOs, targeted participants in and out of care and those who are willing to verbalize their concerns and their solutions.  We asked providers for recommendations in addition to asking CARE Council members to make recommendations for participation.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3412" y="674347"/>
            <a:ext cx="1981200" cy="1651000"/>
          </a:xfrm>
          <a:prstGeom prst="rect">
            <a:avLst/>
          </a:prstGeom>
        </p:spPr>
      </p:pic>
    </p:spTree>
    <p:extLst>
      <p:ext uri="{BB962C8B-B14F-4D97-AF65-F5344CB8AC3E}">
        <p14:creationId xmlns:p14="http://schemas.microsoft.com/office/powerpoint/2010/main" val="147957553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60612" y="742414"/>
            <a:ext cx="5258171" cy="461665"/>
          </a:xfrm>
          <a:prstGeom prst="rect">
            <a:avLst/>
          </a:prstGeom>
        </p:spPr>
        <p:txBody>
          <a:bodyPr wrap="none">
            <a:spAutoFit/>
          </a:bodyPr>
          <a:lstStyle/>
          <a:p>
            <a:pPr>
              <a:spcBef>
                <a:spcPts val="345"/>
              </a:spcBef>
            </a:pPr>
            <a:r>
              <a:rPr lang="en-US" sz="2400" b="1" dirty="0">
                <a:latin typeface="Californian FB" panose="0207040306080B030204" pitchFamily="18" charset="0"/>
                <a:ea typeface="Times New Roman" panose="02020603050405020304" pitchFamily="18" charset="0"/>
                <a:cs typeface="Times New Roman" panose="02020603050405020304" pitchFamily="18" charset="0"/>
              </a:rPr>
              <a:t>Focus Group #1 (Riviera Beach) (2018)</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836612" y="1295400"/>
            <a:ext cx="9982200" cy="2185214"/>
          </a:xfrm>
          <a:prstGeom prst="rect">
            <a:avLst/>
          </a:prstGeom>
        </p:spPr>
        <p:txBody>
          <a:bodyPr wrap="square">
            <a:spAutoFit/>
          </a:bodyPr>
          <a:lstStyle/>
          <a:p>
            <a:pPr marR="0" lvl="0">
              <a:spcBef>
                <a:spcPts val="345"/>
              </a:spcBef>
              <a:spcAft>
                <a:spcPts val="0"/>
              </a:spcAft>
              <a:buSzPts val="1200"/>
            </a:pPr>
            <a:r>
              <a:rPr lang="en-US" b="1" dirty="0">
                <a:latin typeface="Californian FB" panose="0207040306080B030204" pitchFamily="18" charset="0"/>
                <a:ea typeface="Times New Roman" panose="02020603050405020304" pitchFamily="18" charset="0"/>
                <a:cs typeface="Times New Roman" panose="02020603050405020304" pitchFamily="18" charset="0"/>
              </a:rPr>
              <a:t>CONCERNS</a:t>
            </a: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The group spoke at length about how individuals at social service agencies many times would disclose their status to people in the community.  The facilitator interjected that this a violation of HIPPA regulations and anyone they know to violate this law, should be reported.  </a:t>
            </a:r>
          </a:p>
          <a:p>
            <a:pPr marL="342900" marR="0" lvl="0" indent="-342900">
              <a:spcBef>
                <a:spcPts val="345"/>
              </a:spcBef>
              <a:spcAft>
                <a:spcPts val="0"/>
              </a:spcAft>
              <a:buSzPts val="1200"/>
              <a:buFont typeface="Times New Roman" panose="02020603050405020304" pitchFamily="18" charset="0"/>
              <a:buChar char="•"/>
            </a:pPr>
            <a:endParaRPr lang="en-US" dirty="0">
              <a:latin typeface="Californian FB" panose="0207040306080B030204" pitchFamily="18" charset="0"/>
              <a:ea typeface="Times New Roman" panose="02020603050405020304" pitchFamily="18" charset="0"/>
              <a:cs typeface="Times New Roman" panose="02020603050405020304" pitchFamily="18" charset="0"/>
            </a:endParaRPr>
          </a:p>
          <a:p>
            <a:pPr marL="342900" marR="0" lvl="0" indent="-342900">
              <a:spcBef>
                <a:spcPts val="345"/>
              </a:spcBef>
              <a:spcAft>
                <a:spcPts val="0"/>
              </a:spcAft>
              <a:buSzPts val="1200"/>
              <a:buFont typeface="Times New Roman" panose="02020603050405020304" pitchFamily="18" charset="0"/>
              <a:buChar char="•"/>
            </a:pPr>
            <a:endParaRPr lang="en-US" dirty="0">
              <a:latin typeface="Californian FB" panose="0207040306080B030204" pitchFamily="18" charset="0"/>
              <a:ea typeface="Times New Roman" panose="02020603050405020304" pitchFamily="18" charset="0"/>
              <a:cs typeface="Times New Roman" panose="02020603050405020304" pitchFamily="18" charset="0"/>
            </a:endParaRPr>
          </a:p>
          <a:p>
            <a:pPr marL="342900" marR="0" lvl="0" indent="-342900">
              <a:spcBef>
                <a:spcPts val="345"/>
              </a:spcBef>
              <a:spcAft>
                <a:spcPts val="0"/>
              </a:spcAft>
              <a:buSzPts val="1200"/>
              <a:buFont typeface="Times New Roman" panose="02020603050405020304" pitchFamily="18" charset="0"/>
              <a:buChar char="•"/>
            </a:pP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1065212" y="2895600"/>
            <a:ext cx="10058401" cy="3093154"/>
          </a:xfrm>
          <a:prstGeom prst="rect">
            <a:avLst/>
          </a:prstGeom>
        </p:spPr>
        <p:txBody>
          <a:bodyPr wrap="square">
            <a:spAutoFit/>
          </a:bodyPr>
          <a:lstStyle/>
          <a:p>
            <a:pPr marR="0" lvl="0">
              <a:spcBef>
                <a:spcPts val="345"/>
              </a:spcBef>
              <a:spcAft>
                <a:spcPts val="0"/>
              </a:spcAft>
              <a:buSzPts val="1200"/>
            </a:pPr>
            <a:endParaRPr lang="en-US" dirty="0">
              <a:latin typeface="Californian FB" panose="0207040306080B030204" pitchFamily="18" charset="0"/>
              <a:ea typeface="Times New Roman" panose="02020603050405020304" pitchFamily="18" charset="0"/>
              <a:cs typeface="Times New Roman" panose="02020603050405020304" pitchFamily="18" charset="0"/>
            </a:endParaRPr>
          </a:p>
          <a:p>
            <a:pPr marR="0" lvl="0">
              <a:spcBef>
                <a:spcPts val="345"/>
              </a:spcBef>
              <a:spcAft>
                <a:spcPts val="0"/>
              </a:spcAft>
              <a:buSzPts val="1200"/>
            </a:pPr>
            <a:r>
              <a:rPr lang="en-US" b="1" dirty="0">
                <a:latin typeface="Californian FB" panose="0207040306080B030204" pitchFamily="18" charset="0"/>
                <a:ea typeface="Times New Roman" panose="02020603050405020304" pitchFamily="18" charset="0"/>
                <a:cs typeface="Times New Roman" panose="02020603050405020304" pitchFamily="18" charset="0"/>
              </a:rPr>
              <a:t>SOLUTIONS</a:t>
            </a: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“Individuals that work in these social service agencies and doctor’s offices should have training in confidentiality and they should be taught that to disclose somebody’s status is a violation of the law”</a:t>
            </a:r>
          </a:p>
          <a:p>
            <a:pPr marL="342900" marR="0" lvl="0" indent="-342900">
              <a:spcBef>
                <a:spcPts val="345"/>
              </a:spcBef>
              <a:spcAft>
                <a:spcPts val="0"/>
              </a:spcAft>
              <a:buSzPts val="1200"/>
              <a:buFont typeface="Times New Roman" panose="02020603050405020304" pitchFamily="18" charset="0"/>
              <a:buChar char="•"/>
            </a:pPr>
            <a:endParaRPr lang="en-US" dirty="0">
              <a:latin typeface="Californian FB" panose="0207040306080B030204" pitchFamily="18" charset="0"/>
              <a:ea typeface="Times New Roman" panose="02020603050405020304" pitchFamily="18" charset="0"/>
              <a:cs typeface="Times New Roman" panose="02020603050405020304" pitchFamily="18" charset="0"/>
            </a:endParaRPr>
          </a:p>
          <a:p>
            <a:pPr marL="342900" indent="-342900">
              <a:spcBef>
                <a:spcPts val="345"/>
              </a:spcBef>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“You should market to Black communities with culturally focused materials and ideas surrounding stigma and Black people”</a:t>
            </a:r>
          </a:p>
          <a:p>
            <a:pPr marL="342900" marR="0" lvl="0" indent="-342900">
              <a:spcBef>
                <a:spcPts val="345"/>
              </a:spcBef>
              <a:spcAft>
                <a:spcPts val="0"/>
              </a:spcAft>
              <a:buSzPts val="1200"/>
              <a:buFont typeface="Times New Roman" panose="02020603050405020304" pitchFamily="18" charset="0"/>
              <a:buChar char="•"/>
            </a:pP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“There should be some movement for the waiting list for HOPWA.  Cities need to start building affordable housing for their residents.”</a:t>
            </a: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71111" y="706471"/>
            <a:ext cx="1295401" cy="86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95439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0339" y="762000"/>
            <a:ext cx="4992072" cy="461665"/>
          </a:xfrm>
          <a:prstGeom prst="rect">
            <a:avLst/>
          </a:prstGeom>
        </p:spPr>
        <p:txBody>
          <a:bodyPr wrap="none">
            <a:spAutoFit/>
          </a:bodyPr>
          <a:lstStyle/>
          <a:p>
            <a:pPr>
              <a:spcBef>
                <a:spcPts val="345"/>
              </a:spcBef>
            </a:pPr>
            <a:r>
              <a:rPr lang="en-US" sz="2400" b="1" dirty="0">
                <a:latin typeface="Californian FB" panose="0207040306080B030204" pitchFamily="18" charset="0"/>
                <a:ea typeface="Times New Roman" panose="02020603050405020304" pitchFamily="18" charset="0"/>
                <a:cs typeface="Times New Roman" panose="02020603050405020304" pitchFamily="18" charset="0"/>
              </a:rPr>
              <a:t>Focus Group #2 (Belle Glade) (2018)</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760412" y="2279163"/>
            <a:ext cx="10947195" cy="2739211"/>
          </a:xfrm>
          <a:prstGeom prst="rect">
            <a:avLst/>
          </a:prstGeom>
        </p:spPr>
        <p:txBody>
          <a:bodyPr wrap="square">
            <a:spAutoFit/>
          </a:bodyPr>
          <a:lstStyle/>
          <a:p>
            <a:pPr marL="342900" indent="-342900">
              <a:spcBef>
                <a:spcPts val="345"/>
              </a:spcBef>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Confusion of new Health Care District procedures regarding pharmacy and referrals.</a:t>
            </a:r>
          </a:p>
          <a:p>
            <a:pPr marL="342900" marR="0" lvl="0" indent="-342900">
              <a:spcBef>
                <a:spcPts val="345"/>
              </a:spcBef>
              <a:spcAft>
                <a:spcPts val="0"/>
              </a:spcAft>
              <a:buSzPts val="1200"/>
              <a:buFont typeface="Times New Roman" panose="02020603050405020304" pitchFamily="18" charset="0"/>
              <a:buChar char="•"/>
            </a:pPr>
            <a:endParaRPr lang="en-US" dirty="0">
              <a:latin typeface="Californian FB" panose="0207040306080B030204" pitchFamily="18" charset="0"/>
              <a:ea typeface="Times New Roman" panose="02020603050405020304" pitchFamily="18" charset="0"/>
              <a:cs typeface="Times New Roman" panose="02020603050405020304" pitchFamily="18" charset="0"/>
            </a:endParaRP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Transportation-The issues of not having adequate transportation for doctor appointments without having to be on the road all day.  “Because of the lack of door-to-door transportation services, I have to wait mostly all day for one doctor’s appointment because of the length of time riding the bus”</a:t>
            </a:r>
          </a:p>
          <a:p>
            <a:pPr marL="342900" marR="0" lvl="0" indent="-342900">
              <a:spcBef>
                <a:spcPts val="345"/>
              </a:spcBef>
              <a:spcAft>
                <a:spcPts val="0"/>
              </a:spcAft>
              <a:buSzPts val="1200"/>
              <a:buFont typeface="Times New Roman" panose="02020603050405020304" pitchFamily="18" charset="0"/>
              <a:buChar char="•"/>
            </a:pP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When asked why do they think people are not in care and how do you get them in care they stated that there were two issues: Stigma and Drugs.  That people did not come into care for “fear of someone recognizing them” and the other reason included substance abuse issues and “being too high to care.”</a:t>
            </a: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122"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61412" y="754811"/>
            <a:ext cx="2670697" cy="1524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16162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94004" y="704832"/>
            <a:ext cx="5137945" cy="461665"/>
          </a:xfrm>
          <a:prstGeom prst="rect">
            <a:avLst/>
          </a:prstGeom>
        </p:spPr>
        <p:txBody>
          <a:bodyPr wrap="none">
            <a:spAutoFit/>
          </a:bodyPr>
          <a:lstStyle/>
          <a:p>
            <a:pPr>
              <a:spcBef>
                <a:spcPts val="345"/>
              </a:spcBef>
            </a:pPr>
            <a:r>
              <a:rPr lang="en-US" sz="2400" b="1" dirty="0">
                <a:latin typeface="Californian FB" panose="0207040306080B030204" pitchFamily="18" charset="0"/>
                <a:ea typeface="Times New Roman" panose="02020603050405020304" pitchFamily="18" charset="0"/>
                <a:cs typeface="Times New Roman" panose="02020603050405020304" pitchFamily="18" charset="0"/>
              </a:rPr>
              <a:t>Focus Group #3 (Lake Worth) (2018)</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794004" y="2108858"/>
            <a:ext cx="10706100" cy="3962623"/>
          </a:xfrm>
          <a:prstGeom prst="rect">
            <a:avLst/>
          </a:prstGeom>
        </p:spPr>
        <p:txBody>
          <a:bodyPr wrap="square">
            <a:spAutoFit/>
          </a:bodyPr>
          <a:lstStyle/>
          <a:p>
            <a:pPr marL="63500" marR="0">
              <a:spcBef>
                <a:spcPts val="345"/>
              </a:spcBef>
              <a:spcAft>
                <a:spcPts val="0"/>
              </a:spcAft>
            </a:pPr>
            <a:r>
              <a:rPr lang="en-US" dirty="0">
                <a:latin typeface="Californian FB" panose="0207040306080B030204" pitchFamily="18" charset="0"/>
                <a:ea typeface="Times New Roman" panose="02020603050405020304" pitchFamily="18" charset="0"/>
                <a:cs typeface="Times New Roman" panose="02020603050405020304" pitchFamily="18" charset="0"/>
              </a:rPr>
              <a:t>Most significant findings for this group included the issues of how to target gay men of color for the purpose of testing and bringing them into care.    </a:t>
            </a:r>
          </a:p>
          <a:p>
            <a:pPr marL="63500" marR="0">
              <a:spcBef>
                <a:spcPts val="345"/>
              </a:spcBef>
              <a:spcAft>
                <a:spcPts val="0"/>
              </a:spcAft>
            </a:pP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marL="63500" marR="0">
              <a:spcBef>
                <a:spcPts val="345"/>
              </a:spcBef>
              <a:spcAft>
                <a:spcPts val="0"/>
              </a:spcAft>
            </a:pPr>
            <a:r>
              <a:rPr lang="en-US" b="1" dirty="0">
                <a:latin typeface="Times New Roman" panose="02020603050405020304" pitchFamily="18" charset="0"/>
                <a:ea typeface="Times New Roman" panose="02020603050405020304" pitchFamily="18" charset="0"/>
                <a:cs typeface="Times New Roman" panose="02020603050405020304" pitchFamily="18" charset="0"/>
              </a:rPr>
              <a:t>CONCERNS</a:t>
            </a: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The group talked about how to target (for marketing) gay men.  Areas like clubs, theaters (the art scene) and where they congregate.  Media advertisement in art magazines, professional magazines, “off the beaten path” areas and “scenes”.    </a:t>
            </a:r>
          </a:p>
          <a:p>
            <a:pPr marL="342900" marR="0" lvl="0" indent="-342900">
              <a:spcBef>
                <a:spcPts val="345"/>
              </a:spcBef>
              <a:spcAft>
                <a:spcPts val="0"/>
              </a:spcAft>
              <a:buSzPts val="1200"/>
              <a:buFont typeface="Times New Roman" panose="02020603050405020304" pitchFamily="18" charset="0"/>
              <a:buChar char="•"/>
            </a:pP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The group discussed mental health services once a person is tested positive and access to those services once in care.</a:t>
            </a:r>
          </a:p>
          <a:p>
            <a:pPr marL="342900" marR="0" lvl="0" indent="-342900">
              <a:spcBef>
                <a:spcPts val="345"/>
              </a:spcBef>
              <a:spcAft>
                <a:spcPts val="0"/>
              </a:spcAft>
              <a:buSzPts val="1200"/>
              <a:buFont typeface="Times New Roman" panose="02020603050405020304" pitchFamily="18" charset="0"/>
              <a:buChar char="•"/>
            </a:pP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“I do not need a case manager all the time.  Sometimes I just want a bus pass or a food voucher.  Why do I need to see one every month?”</a:t>
            </a: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050" name="Picture 2" descr="Image result for black and hispanic gay men">
            <a:extLst>
              <a:ext uri="{FF2B5EF4-FFF2-40B4-BE49-F238E27FC236}">
                <a16:creationId xmlns:a16="http://schemas.microsoft.com/office/drawing/2014/main" id="{F6E7F690-7797-4092-8350-32BC0541287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71012" y="685800"/>
            <a:ext cx="2129092" cy="1423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55020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4212" y="653236"/>
            <a:ext cx="5137945" cy="461665"/>
          </a:xfrm>
          <a:prstGeom prst="rect">
            <a:avLst/>
          </a:prstGeom>
        </p:spPr>
        <p:txBody>
          <a:bodyPr wrap="none">
            <a:spAutoFit/>
          </a:bodyPr>
          <a:lstStyle/>
          <a:p>
            <a:pPr>
              <a:spcBef>
                <a:spcPts val="345"/>
              </a:spcBef>
            </a:pPr>
            <a:r>
              <a:rPr lang="en-US" sz="2400" b="1" dirty="0">
                <a:latin typeface="Californian FB" panose="0207040306080B030204" pitchFamily="18" charset="0"/>
                <a:ea typeface="Times New Roman" panose="02020603050405020304" pitchFamily="18" charset="0"/>
                <a:cs typeface="Times New Roman" panose="02020603050405020304" pitchFamily="18" charset="0"/>
              </a:rPr>
              <a:t>Focus Group #3 (Lake Worth) (2018)</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836612" y="2895600"/>
            <a:ext cx="10439400" cy="2146742"/>
          </a:xfrm>
          <a:prstGeom prst="rect">
            <a:avLst/>
          </a:prstGeom>
        </p:spPr>
        <p:txBody>
          <a:bodyPr wrap="square">
            <a:spAutoFit/>
          </a:bodyPr>
          <a:lstStyle/>
          <a:p>
            <a:pPr marR="0" lvl="0">
              <a:spcBef>
                <a:spcPts val="345"/>
              </a:spcBef>
              <a:spcAft>
                <a:spcPts val="0"/>
              </a:spcAft>
              <a:buSzPts val="1200"/>
            </a:pPr>
            <a:r>
              <a:rPr lang="en-US" b="1" dirty="0">
                <a:latin typeface="Californian FB" panose="0207040306080B030204" pitchFamily="18" charset="0"/>
                <a:ea typeface="Times New Roman" panose="02020603050405020304" pitchFamily="18" charset="0"/>
                <a:cs typeface="Times New Roman" panose="02020603050405020304" pitchFamily="18" charset="0"/>
              </a:rPr>
              <a:t>SOLUTIONS</a:t>
            </a: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“Housing is an issue that we need but cannot access due to waiting lists and lack of funding.  There should be a creation of a program that considers income guidelines and affordable housing.</a:t>
            </a:r>
          </a:p>
          <a:p>
            <a:pPr marR="0" lvl="0">
              <a:spcBef>
                <a:spcPts val="345"/>
              </a:spcBef>
              <a:spcAft>
                <a:spcPts val="0"/>
              </a:spcAft>
              <a:buSzPts val="1200"/>
            </a:pPr>
            <a:r>
              <a:rPr lang="en-US" dirty="0">
                <a:latin typeface="Californian FB" panose="0207040306080B030204" pitchFamily="18" charset="0"/>
                <a:ea typeface="Times New Roman" panose="02020603050405020304" pitchFamily="18" charset="0"/>
                <a:cs typeface="Times New Roman" panose="02020603050405020304" pitchFamily="18" charset="0"/>
              </a:rPr>
              <a:t> </a:t>
            </a:r>
          </a:p>
          <a:p>
            <a:pPr marL="342900" marR="0" lvl="0" indent="-342900">
              <a:spcBef>
                <a:spcPts val="345"/>
              </a:spcBef>
              <a:spcAft>
                <a:spcPts val="0"/>
              </a:spcAft>
              <a:buSzPts val="1200"/>
              <a:buFont typeface="Times New Roman" panose="02020603050405020304" pitchFamily="18" charset="0"/>
              <a:buChar char="•"/>
            </a:pPr>
            <a:r>
              <a:rPr lang="en-US" dirty="0">
                <a:latin typeface="Californian FB" panose="0207040306080B030204" pitchFamily="18" charset="0"/>
                <a:ea typeface="Times New Roman" panose="02020603050405020304" pitchFamily="18" charset="0"/>
                <a:cs typeface="Times New Roman" panose="02020603050405020304" pitchFamily="18" charset="0"/>
              </a:rPr>
              <a:t>“People making over a certain income should not be totally dropped from the Ryan White program or denied services.    There should be a way to phase them and pair them with other individuals to help mentor them and to help them navigate the care system.”</a:t>
            </a: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074" name="Picture 2" descr="Image result for black and hispanic gay men">
            <a:extLst>
              <a:ext uri="{FF2B5EF4-FFF2-40B4-BE49-F238E27FC236}">
                <a16:creationId xmlns:a16="http://schemas.microsoft.com/office/drawing/2014/main" id="{6C38D09E-8BB9-4D35-A9E5-1D8F0D0306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64481" y="653236"/>
            <a:ext cx="3320256" cy="1867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86196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031488239"/>
              </p:ext>
            </p:extLst>
          </p:nvPr>
        </p:nvGraphicFramePr>
        <p:xfrm>
          <a:off x="1446212" y="951125"/>
          <a:ext cx="8686800" cy="5068675"/>
        </p:xfrm>
        <a:graphic>
          <a:graphicData uri="http://schemas.openxmlformats.org/drawingml/2006/table">
            <a:tbl>
              <a:tblPr firstRow="1" firstCol="1" bandRow="1">
                <a:tableStyleId>{5C22544A-7EE6-4342-B048-85BDC9FD1C3A}</a:tableStyleId>
              </a:tblPr>
              <a:tblGrid>
                <a:gridCol w="721256">
                  <a:extLst>
                    <a:ext uri="{9D8B030D-6E8A-4147-A177-3AD203B41FA5}">
                      <a16:colId xmlns:a16="http://schemas.microsoft.com/office/drawing/2014/main" val="1144605970"/>
                    </a:ext>
                  </a:extLst>
                </a:gridCol>
                <a:gridCol w="427368">
                  <a:extLst>
                    <a:ext uri="{9D8B030D-6E8A-4147-A177-3AD203B41FA5}">
                      <a16:colId xmlns:a16="http://schemas.microsoft.com/office/drawing/2014/main" val="1660908388"/>
                    </a:ext>
                  </a:extLst>
                </a:gridCol>
                <a:gridCol w="375376">
                  <a:extLst>
                    <a:ext uri="{9D8B030D-6E8A-4147-A177-3AD203B41FA5}">
                      <a16:colId xmlns:a16="http://schemas.microsoft.com/office/drawing/2014/main" val="138411570"/>
                    </a:ext>
                  </a:extLst>
                </a:gridCol>
                <a:gridCol w="462000">
                  <a:extLst>
                    <a:ext uri="{9D8B030D-6E8A-4147-A177-3AD203B41FA5}">
                      <a16:colId xmlns:a16="http://schemas.microsoft.com/office/drawing/2014/main" val="1309502834"/>
                    </a:ext>
                  </a:extLst>
                </a:gridCol>
                <a:gridCol w="836177">
                  <a:extLst>
                    <a:ext uri="{9D8B030D-6E8A-4147-A177-3AD203B41FA5}">
                      <a16:colId xmlns:a16="http://schemas.microsoft.com/office/drawing/2014/main" val="2049385499"/>
                    </a:ext>
                  </a:extLst>
                </a:gridCol>
                <a:gridCol w="566829">
                  <a:extLst>
                    <a:ext uri="{9D8B030D-6E8A-4147-A177-3AD203B41FA5}">
                      <a16:colId xmlns:a16="http://schemas.microsoft.com/office/drawing/2014/main" val="4188875835"/>
                    </a:ext>
                  </a:extLst>
                </a:gridCol>
                <a:gridCol w="1030594">
                  <a:extLst>
                    <a:ext uri="{9D8B030D-6E8A-4147-A177-3AD203B41FA5}">
                      <a16:colId xmlns:a16="http://schemas.microsoft.com/office/drawing/2014/main" val="3390316793"/>
                    </a:ext>
                  </a:extLst>
                </a:gridCol>
                <a:gridCol w="838200">
                  <a:extLst>
                    <a:ext uri="{9D8B030D-6E8A-4147-A177-3AD203B41FA5}">
                      <a16:colId xmlns:a16="http://schemas.microsoft.com/office/drawing/2014/main" val="18089578"/>
                    </a:ext>
                  </a:extLst>
                </a:gridCol>
                <a:gridCol w="621787">
                  <a:extLst>
                    <a:ext uri="{9D8B030D-6E8A-4147-A177-3AD203B41FA5}">
                      <a16:colId xmlns:a16="http://schemas.microsoft.com/office/drawing/2014/main" val="634603624"/>
                    </a:ext>
                  </a:extLst>
                </a:gridCol>
                <a:gridCol w="632670">
                  <a:extLst>
                    <a:ext uri="{9D8B030D-6E8A-4147-A177-3AD203B41FA5}">
                      <a16:colId xmlns:a16="http://schemas.microsoft.com/office/drawing/2014/main" val="3768310992"/>
                    </a:ext>
                  </a:extLst>
                </a:gridCol>
                <a:gridCol w="802943">
                  <a:extLst>
                    <a:ext uri="{9D8B030D-6E8A-4147-A177-3AD203B41FA5}">
                      <a16:colId xmlns:a16="http://schemas.microsoft.com/office/drawing/2014/main" val="1049654081"/>
                    </a:ext>
                  </a:extLst>
                </a:gridCol>
                <a:gridCol w="1371600">
                  <a:extLst>
                    <a:ext uri="{9D8B030D-6E8A-4147-A177-3AD203B41FA5}">
                      <a16:colId xmlns:a16="http://schemas.microsoft.com/office/drawing/2014/main" val="1540205378"/>
                    </a:ext>
                  </a:extLst>
                </a:gridCol>
              </a:tblGrid>
              <a:tr h="649831">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ctr">
                        <a:spcBef>
                          <a:spcPts val="0"/>
                        </a:spcBef>
                        <a:spcAft>
                          <a:spcPts val="0"/>
                        </a:spcAft>
                      </a:pPr>
                      <a:r>
                        <a:rPr lang="en-US" sz="800">
                          <a:effectLst/>
                        </a:rPr>
                        <a:t>Zip Code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Age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Gender</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Identification</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Race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School</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Employment</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Health Coverage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HIV Positive?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Income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"If you could have three services that would make your life easier, what would they be?</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extLst>
                  <a:ext uri="{0D108BD9-81ED-4DB2-BD59-A6C34878D82A}">
                    <a16:rowId xmlns:a16="http://schemas.microsoft.com/office/drawing/2014/main" val="2422328498"/>
                  </a:ext>
                </a:extLst>
              </a:tr>
              <a:tr h="259932">
                <a:tc>
                  <a:txBody>
                    <a:bodyPr/>
                    <a:lstStyle/>
                    <a:p>
                      <a:pPr marL="0" marR="0">
                        <a:spcBef>
                          <a:spcPts val="0"/>
                        </a:spcBef>
                        <a:spcAft>
                          <a:spcPts val="0"/>
                        </a:spcAft>
                      </a:pPr>
                      <a:r>
                        <a:rPr lang="en-US" sz="800">
                          <a:effectLst/>
                        </a:rPr>
                        <a:t>Riviera Beach</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extLst>
                  <a:ext uri="{0D108BD9-81ED-4DB2-BD59-A6C34878D82A}">
                    <a16:rowId xmlns:a16="http://schemas.microsoft.com/office/drawing/2014/main" val="2059921058"/>
                  </a:ext>
                </a:extLst>
              </a:tr>
              <a:tr h="259932">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a:effectLst/>
                        </a:rPr>
                        <a:t>33401</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45-54</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Male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Straight</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Black</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Graduate Degree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Full-time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Molina</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Yes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$40,000-$60,000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Transportation, Food, Dental</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1965903098"/>
                  </a:ext>
                </a:extLst>
              </a:tr>
              <a:tr h="259932">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a:effectLst/>
                        </a:rPr>
                        <a:t>33404</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55+</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Male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Straight</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Black</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High School</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Less than 35 hours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HCD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Yes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$0-$20,000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Housing, Bus Pass, Food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3564904172"/>
                  </a:ext>
                </a:extLst>
              </a:tr>
              <a:tr h="259932">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a:effectLst/>
                        </a:rPr>
                        <a:t>33404</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45-54</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Female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Straight</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Black</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Less than High School</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Unemployed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None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Yes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$0-$20,000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Housing, Food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1266466554"/>
                  </a:ext>
                </a:extLst>
              </a:tr>
              <a:tr h="259932">
                <a:tc>
                  <a:txBody>
                    <a:bodyPr/>
                    <a:lstStyle/>
                    <a:p>
                      <a:pPr marL="0" marR="0">
                        <a:spcBef>
                          <a:spcPts val="0"/>
                        </a:spcBef>
                        <a:spcAft>
                          <a:spcPts val="0"/>
                        </a:spcAft>
                      </a:pPr>
                      <a:r>
                        <a:rPr lang="en-US" sz="800">
                          <a:effectLst/>
                        </a:rPr>
                        <a:t>Belle Glade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extLst>
                  <a:ext uri="{0D108BD9-81ED-4DB2-BD59-A6C34878D82A}">
                    <a16:rowId xmlns:a16="http://schemas.microsoft.com/office/drawing/2014/main" val="2907010031"/>
                  </a:ext>
                </a:extLst>
              </a:tr>
              <a:tr h="259932">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a:effectLst/>
                        </a:rPr>
                        <a:t>33430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35-44</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Female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Straight</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Black</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Less than High School</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Unemployed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None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Yes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$0-$20,000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Transportation, Pharmacy, Pantry</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241903612"/>
                  </a:ext>
                </a:extLst>
              </a:tr>
              <a:tr h="259932">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a:effectLst/>
                        </a:rPr>
                        <a:t>33476</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45-54</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Male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Gay</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Black</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High School</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Unemployed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None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Yes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$0-$20,000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No answer</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3828720626"/>
                  </a:ext>
                </a:extLst>
              </a:tr>
              <a:tr h="259932">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a:effectLst/>
                        </a:rPr>
                        <a:t>33493</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55+</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Male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Straight</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Black</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Less than High School</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Unemployed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HCD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Yes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$0-$20,000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No answer</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2257249631"/>
                  </a:ext>
                </a:extLst>
              </a:tr>
              <a:tr h="259932">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a:effectLst/>
                        </a:rPr>
                        <a:t>33493</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55+</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Female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Straight</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Black</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High School</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Less than 35 hours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HCD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Yes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$0-$20,000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No answer</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1241069396"/>
                  </a:ext>
                </a:extLst>
              </a:tr>
              <a:tr h="259932">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a:effectLst/>
                        </a:rPr>
                        <a:t>33476</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45-54</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Male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Gay</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Black</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High School</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Unemployed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HCD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Yes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$0-$20,000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No answer</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1598834589"/>
                  </a:ext>
                </a:extLst>
              </a:tr>
              <a:tr h="259932">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a:effectLst/>
                        </a:rPr>
                        <a:t>33430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55+</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Female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Straight</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Black</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High School</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Homemaker</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Medicaid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Yes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$0-$20,000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Transportation</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4201148307"/>
                  </a:ext>
                </a:extLst>
              </a:tr>
              <a:tr h="259932">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a:effectLst/>
                        </a:rPr>
                        <a:t>33430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55+</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Female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Straight</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Black</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High School</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Unemployed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Medicare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Yes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$40,000-$60,000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No answer</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3929286807"/>
                  </a:ext>
                </a:extLst>
              </a:tr>
              <a:tr h="259932">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a:effectLst/>
                        </a:rPr>
                        <a:t>33430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55+</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Female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Straight</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Black</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High School</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Unemployed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Medicaid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Yes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$0-$20,000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Laughter, Love, Happiness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1653624837"/>
                  </a:ext>
                </a:extLst>
              </a:tr>
              <a:tr h="259932">
                <a:tc>
                  <a:txBody>
                    <a:bodyPr/>
                    <a:lstStyle/>
                    <a:p>
                      <a:pPr marL="0" marR="0">
                        <a:spcBef>
                          <a:spcPts val="0"/>
                        </a:spcBef>
                        <a:spcAft>
                          <a:spcPts val="0"/>
                        </a:spcAft>
                      </a:pPr>
                      <a:r>
                        <a:rPr lang="en-US" sz="800">
                          <a:effectLst/>
                        </a:rPr>
                        <a:t>Lake Worth</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dirty="0">
                          <a:effectLst/>
                        </a:rPr>
                        <a:t> </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tc>
                  <a:txBody>
                    <a:bodyPr/>
                    <a:lstStyle/>
                    <a:p>
                      <a:pPr marL="0" marR="0" algn="ctr">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ctr"/>
                </a:tc>
                <a:extLst>
                  <a:ext uri="{0D108BD9-81ED-4DB2-BD59-A6C34878D82A}">
                    <a16:rowId xmlns:a16="http://schemas.microsoft.com/office/drawing/2014/main" val="2320806555"/>
                  </a:ext>
                </a:extLst>
              </a:tr>
              <a:tr h="259932">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a:effectLst/>
                        </a:rPr>
                        <a:t>33415</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55+</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Male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Gay</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Hispanic</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Associates Degree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Unemployed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Private Insurance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Yes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$0-$20,000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Injectable Medication</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3025146268"/>
                  </a:ext>
                </a:extLst>
              </a:tr>
              <a:tr h="259932">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a:effectLst/>
                        </a:rPr>
                        <a:t>33463</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25-34</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Male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Gay</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Hispanic</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Graduate Degree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Unemployed</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None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Yes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$0-$20,000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Food, Housing, Transportation</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2148267179"/>
                  </a:ext>
                </a:extLst>
              </a:tr>
              <a:tr h="259932">
                <a:tc>
                  <a:txBody>
                    <a:bodyPr/>
                    <a:lstStyle/>
                    <a:p>
                      <a:pPr marL="0" marR="0">
                        <a:spcBef>
                          <a:spcPts val="0"/>
                        </a:spcBef>
                        <a:spcAft>
                          <a:spcPts val="0"/>
                        </a:spcAft>
                      </a:pPr>
                      <a:r>
                        <a:rPr lang="en-US" sz="800">
                          <a:effectLst/>
                        </a:rPr>
                        <a:t> </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lgn="r">
                        <a:spcBef>
                          <a:spcPts val="0"/>
                        </a:spcBef>
                        <a:spcAft>
                          <a:spcPts val="0"/>
                        </a:spcAft>
                      </a:pPr>
                      <a:r>
                        <a:rPr lang="en-US" sz="800">
                          <a:effectLst/>
                        </a:rPr>
                        <a:t>33409</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45-54</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Male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Gay</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Black</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Associates Degree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Less than 35 hours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Private Insurance</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Yes</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a:effectLst/>
                        </a:rPr>
                        <a:t>$0-$20,000</a:t>
                      </a:r>
                      <a:endParaRPr lang="en-US" sz="90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tc>
                  <a:txBody>
                    <a:bodyPr/>
                    <a:lstStyle/>
                    <a:p>
                      <a:pPr marL="0" marR="0">
                        <a:spcBef>
                          <a:spcPts val="0"/>
                        </a:spcBef>
                        <a:spcAft>
                          <a:spcPts val="0"/>
                        </a:spcAft>
                      </a:pPr>
                      <a:r>
                        <a:rPr lang="en-US" sz="800" dirty="0">
                          <a:effectLst/>
                        </a:rPr>
                        <a:t>Eye Care, Employment, Housing</a:t>
                      </a:r>
                      <a:endParaRPr lang="en-US"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807" marR="53807" marT="0" marB="0" anchor="b"/>
                </a:tc>
                <a:extLst>
                  <a:ext uri="{0D108BD9-81ED-4DB2-BD59-A6C34878D82A}">
                    <a16:rowId xmlns:a16="http://schemas.microsoft.com/office/drawing/2014/main" val="3382708703"/>
                  </a:ext>
                </a:extLst>
              </a:tr>
            </a:tbl>
          </a:graphicData>
        </a:graphic>
      </p:graphicFrame>
      <p:sp>
        <p:nvSpPr>
          <p:cNvPr id="7" name="Rectangle 6"/>
          <p:cNvSpPr/>
          <p:nvPr/>
        </p:nvSpPr>
        <p:spPr>
          <a:xfrm rot="16200000">
            <a:off x="-2147600" y="3060412"/>
            <a:ext cx="6400799" cy="584775"/>
          </a:xfrm>
          <a:prstGeom prst="rect">
            <a:avLst/>
          </a:prstGeom>
        </p:spPr>
        <p:txBody>
          <a:bodyPr wrap="square">
            <a:spAutoFit/>
          </a:bodyPr>
          <a:lstStyle/>
          <a:p>
            <a:pPr algn="ctr"/>
            <a:r>
              <a:rPr lang="en-US" sz="1600" b="1" dirty="0">
                <a:latin typeface="Californian FB" panose="0207040306080B030204" pitchFamily="18" charset="0"/>
                <a:ea typeface="Times New Roman" panose="02020603050405020304" pitchFamily="18" charset="0"/>
                <a:cs typeface="Times New Roman" panose="02020603050405020304" pitchFamily="18" charset="0"/>
              </a:rPr>
              <a:t>Focus Groups (2018)</a:t>
            </a:r>
            <a:endParaRPr lang="en-US" sz="1100" dirty="0">
              <a:latin typeface="Californian FB" panose="0207040306080B030204" pitchFamily="18" charset="0"/>
              <a:ea typeface="Calibri" panose="020F0502020204030204" pitchFamily="34" charset="0"/>
              <a:cs typeface="Times New Roman" panose="02020603050405020304" pitchFamily="18" charset="0"/>
            </a:endParaRPr>
          </a:p>
          <a:p>
            <a:pPr algn="ctr"/>
            <a:r>
              <a:rPr lang="en-US" sz="1600" b="1" dirty="0">
                <a:latin typeface="Californian FB" panose="0207040306080B030204" pitchFamily="18" charset="0"/>
                <a:ea typeface="Times New Roman" panose="02020603050405020304" pitchFamily="18" charset="0"/>
                <a:cs typeface="Times New Roman" panose="02020603050405020304" pitchFamily="18" charset="0"/>
              </a:rPr>
              <a:t>Self-Reported Data (Questionnaires) </a:t>
            </a:r>
            <a:endParaRPr lang="en-US" sz="1100" dirty="0">
              <a:effectLst/>
              <a:latin typeface="Californian FB" panose="0207040306080B030204" pitchFamily="18" charset="0"/>
              <a:ea typeface="Calibri" panose="020F0502020204030204" pitchFamily="34" charset="0"/>
              <a:cs typeface="Times New Roman" panose="02020603050405020304" pitchFamily="18" charset="0"/>
            </a:endParaRPr>
          </a:p>
        </p:txBody>
      </p:sp>
      <p:pic>
        <p:nvPicPr>
          <p:cNvPr id="6148" name="Picture 4" descr="Using self-reported data for impact measuremen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978097" y="3221277"/>
            <a:ext cx="1752600" cy="528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73034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2812" y="903879"/>
            <a:ext cx="7847347" cy="1303867"/>
          </a:xfrm>
        </p:spPr>
        <p:txBody>
          <a:bodyPr>
            <a:normAutofit fontScale="90000"/>
          </a:bodyPr>
          <a:lstStyle/>
          <a:p>
            <a:r>
              <a:rPr lang="en-US" spc="-10" dirty="0">
                <a:solidFill>
                  <a:srgbClr val="BF2625"/>
                </a:solidFill>
                <a:latin typeface="Californian FB" panose="0207040306080B030204" pitchFamily="18" charset="0"/>
              </a:rPr>
              <a:t>Elements </a:t>
            </a:r>
            <a:r>
              <a:rPr lang="en-US" spc="-5" dirty="0">
                <a:solidFill>
                  <a:srgbClr val="BF2625"/>
                </a:solidFill>
                <a:latin typeface="Californian FB" panose="0207040306080B030204" pitchFamily="18" charset="0"/>
              </a:rPr>
              <a:t>of </a:t>
            </a:r>
            <a:r>
              <a:rPr lang="en-US" dirty="0">
                <a:solidFill>
                  <a:srgbClr val="BF2625"/>
                </a:solidFill>
                <a:latin typeface="Californian FB" panose="0207040306080B030204" pitchFamily="18" charset="0"/>
              </a:rPr>
              <a:t>a </a:t>
            </a:r>
            <a:r>
              <a:rPr lang="en-US" spc="-5" dirty="0">
                <a:solidFill>
                  <a:srgbClr val="BF2625"/>
                </a:solidFill>
                <a:latin typeface="Californian FB" panose="0207040306080B030204" pitchFamily="18" charset="0"/>
              </a:rPr>
              <a:t>Needs</a:t>
            </a:r>
            <a:r>
              <a:rPr lang="en-US" dirty="0">
                <a:solidFill>
                  <a:srgbClr val="BF2625"/>
                </a:solidFill>
                <a:latin typeface="Californian FB" panose="0207040306080B030204" pitchFamily="18" charset="0"/>
              </a:rPr>
              <a:t> </a:t>
            </a:r>
            <a:r>
              <a:rPr lang="en-US" spc="-10" dirty="0">
                <a:solidFill>
                  <a:srgbClr val="BF2625"/>
                </a:solidFill>
                <a:latin typeface="Californian FB" panose="0207040306080B030204" pitchFamily="18" charset="0"/>
              </a:rPr>
              <a:t>Assessment</a:t>
            </a:r>
            <a:br>
              <a:rPr lang="en-US" spc="-10" dirty="0">
                <a:solidFill>
                  <a:srgbClr val="BF2625"/>
                </a:solidFill>
                <a:latin typeface="Californian FB" panose="0207040306080B030204" pitchFamily="18" charset="0"/>
              </a:rPr>
            </a:br>
            <a:endParaRPr lang="en-US" dirty="0"/>
          </a:p>
        </p:txBody>
      </p:sp>
      <p:sp>
        <p:nvSpPr>
          <p:cNvPr id="3" name="Content Placeholder 2"/>
          <p:cNvSpPr>
            <a:spLocks noGrp="1"/>
          </p:cNvSpPr>
          <p:nvPr>
            <p:ph idx="1"/>
          </p:nvPr>
        </p:nvSpPr>
        <p:spPr>
          <a:xfrm>
            <a:off x="1370012" y="1981200"/>
            <a:ext cx="9751060" cy="3505200"/>
          </a:xfrm>
        </p:spPr>
        <p:txBody>
          <a:bodyPr>
            <a:normAutofit/>
          </a:bodyPr>
          <a:lstStyle/>
          <a:p>
            <a:pPr marL="0" indent="0">
              <a:lnSpc>
                <a:spcPct val="100000"/>
              </a:lnSpc>
              <a:spcBef>
                <a:spcPts val="670"/>
              </a:spcBef>
              <a:buNone/>
              <a:tabLst>
                <a:tab pos="355600" algn="l"/>
              </a:tabLst>
            </a:pPr>
            <a:r>
              <a:rPr lang="en-US" b="1" spc="-10" dirty="0">
                <a:solidFill>
                  <a:srgbClr val="0070C0"/>
                </a:solidFill>
                <a:latin typeface="Californian FB" panose="0207040306080B030204" pitchFamily="18" charset="0"/>
                <a:cs typeface="Calibri"/>
              </a:rPr>
              <a:t>Profile of provider capacity and </a:t>
            </a:r>
            <a:r>
              <a:rPr lang="en-US" b="1" spc="-10" dirty="0" smtClean="0">
                <a:solidFill>
                  <a:srgbClr val="0070C0"/>
                </a:solidFill>
                <a:latin typeface="Californian FB" panose="0207040306080B030204" pitchFamily="18" charset="0"/>
                <a:cs typeface="Calibri"/>
              </a:rPr>
              <a:t>capability</a:t>
            </a:r>
          </a:p>
          <a:p>
            <a:pPr marL="0" indent="0">
              <a:lnSpc>
                <a:spcPct val="100000"/>
              </a:lnSpc>
              <a:spcBef>
                <a:spcPts val="670"/>
              </a:spcBef>
              <a:buNone/>
              <a:tabLst>
                <a:tab pos="355600" algn="l"/>
              </a:tabLst>
            </a:pPr>
            <a:endParaRPr lang="en-US" b="1" spc="-10" dirty="0">
              <a:solidFill>
                <a:srgbClr val="0070C0"/>
              </a:solidFill>
              <a:latin typeface="Californian FB" panose="0207040306080B030204" pitchFamily="18" charset="0"/>
              <a:cs typeface="Calibri"/>
            </a:endParaRPr>
          </a:p>
          <a:p>
            <a:pPr marL="301752" lvl="1" indent="0">
              <a:lnSpc>
                <a:spcPct val="100000"/>
              </a:lnSpc>
              <a:spcBef>
                <a:spcPts val="670"/>
              </a:spcBef>
              <a:buNone/>
              <a:tabLst>
                <a:tab pos="355600" algn="l"/>
              </a:tabLst>
            </a:pPr>
            <a:r>
              <a:rPr lang="en-US" spc="-10" dirty="0">
                <a:solidFill>
                  <a:schemeClr val="tx2"/>
                </a:solidFill>
                <a:latin typeface="Californian FB" panose="0207040306080B030204" pitchFamily="18" charset="0"/>
                <a:cs typeface="Calibri"/>
              </a:rPr>
              <a:t>Information on the capacity of service providers in a specified geographic area to meet the needs of people with HIV, including the extent to which services are available, accessible, and appropriate to PLWH overall and to specific population groups.</a:t>
            </a:r>
          </a:p>
          <a:p>
            <a:pPr marL="301752" lvl="1" indent="0">
              <a:lnSpc>
                <a:spcPct val="100000"/>
              </a:lnSpc>
              <a:spcBef>
                <a:spcPts val="670"/>
              </a:spcBef>
              <a:buNone/>
              <a:tabLst>
                <a:tab pos="355600" algn="l"/>
              </a:tabLst>
            </a:pPr>
            <a:r>
              <a:rPr lang="en-US" spc="-10" dirty="0">
                <a:solidFill>
                  <a:schemeClr val="tx2"/>
                </a:solidFill>
                <a:latin typeface="Californian FB" panose="0207040306080B030204" pitchFamily="18" charset="0"/>
                <a:cs typeface="Calibri"/>
              </a:rPr>
              <a:t>Examples include identifying areas for improvement in:</a:t>
            </a:r>
          </a:p>
          <a:p>
            <a:pPr lvl="2">
              <a:lnSpc>
                <a:spcPct val="100000"/>
              </a:lnSpc>
              <a:spcBef>
                <a:spcPts val="670"/>
              </a:spcBef>
              <a:tabLst>
                <a:tab pos="355600" algn="l"/>
              </a:tabLst>
            </a:pPr>
            <a:r>
              <a:rPr lang="en-US" spc="-10" dirty="0">
                <a:solidFill>
                  <a:schemeClr val="tx2"/>
                </a:solidFill>
                <a:latin typeface="Californian FB" panose="0207040306080B030204" pitchFamily="18" charset="0"/>
                <a:cs typeface="Calibri"/>
              </a:rPr>
              <a:t>workforce capacity (e.g. the ability to provide the volume of service needed)</a:t>
            </a:r>
          </a:p>
          <a:p>
            <a:pPr lvl="2">
              <a:lnSpc>
                <a:spcPct val="100000"/>
              </a:lnSpc>
              <a:spcBef>
                <a:spcPts val="670"/>
              </a:spcBef>
              <a:tabLst>
                <a:tab pos="355600" algn="l"/>
              </a:tabLst>
            </a:pPr>
            <a:r>
              <a:rPr lang="en-US" spc="-10" dirty="0">
                <a:solidFill>
                  <a:schemeClr val="tx2"/>
                </a:solidFill>
                <a:latin typeface="Californian FB" panose="0207040306080B030204" pitchFamily="18" charset="0"/>
                <a:cs typeface="Calibri"/>
              </a:rPr>
              <a:t>knowledge of workforce (e.g. clinical competency, service efficiency</a:t>
            </a:r>
          </a:p>
          <a:p>
            <a:pPr marL="0" indent="0">
              <a:lnSpc>
                <a:spcPct val="100000"/>
              </a:lnSpc>
              <a:spcBef>
                <a:spcPts val="670"/>
              </a:spcBef>
              <a:buNone/>
              <a:tabLst>
                <a:tab pos="355600" algn="l"/>
              </a:tabLst>
            </a:pPr>
            <a:endParaRPr lang="en-US" dirty="0">
              <a:solidFill>
                <a:schemeClr val="tx2"/>
              </a:solidFill>
              <a:latin typeface="Californian FB" panose="0207040306080B030204" pitchFamily="18" charset="0"/>
              <a:cs typeface="Calibri"/>
            </a:endParaRPr>
          </a:p>
          <a:p>
            <a:endParaRPr lang="en-US" dirty="0"/>
          </a:p>
        </p:txBody>
      </p:sp>
      <p:pic>
        <p:nvPicPr>
          <p:cNvPr id="10242" name="Picture 2" descr="Image result for capability build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0012" y="665786"/>
            <a:ext cx="2552700" cy="1657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634477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56012" y="533400"/>
            <a:ext cx="4996817" cy="523220"/>
          </a:xfrm>
          <a:prstGeom prst="rect">
            <a:avLst/>
          </a:prstGeom>
        </p:spPr>
        <p:txBody>
          <a:bodyPr wrap="none">
            <a:spAutoFit/>
          </a:bodyPr>
          <a:lstStyle/>
          <a:p>
            <a:r>
              <a:rPr lang="en-US" sz="2800" b="1" cap="small" spc="-5" dirty="0">
                <a:latin typeface="Californian FB" panose="0207040306080B030204" pitchFamily="18" charset="0"/>
                <a:ea typeface="Calibri" panose="020F0502020204030204" pitchFamily="34" charset="0"/>
                <a:cs typeface="Times New Roman" panose="02020603050405020304" pitchFamily="18" charset="0"/>
              </a:rPr>
              <a:t>Provider Interview Findings</a:t>
            </a:r>
            <a:endParaRPr lang="en-US" sz="2800" dirty="0"/>
          </a:p>
        </p:txBody>
      </p:sp>
      <p:sp>
        <p:nvSpPr>
          <p:cNvPr id="5" name="Rectangle 4"/>
          <p:cNvSpPr/>
          <p:nvPr/>
        </p:nvSpPr>
        <p:spPr>
          <a:xfrm>
            <a:off x="905473" y="1981200"/>
            <a:ext cx="10439400" cy="3785652"/>
          </a:xfrm>
          <a:prstGeom prst="rect">
            <a:avLst/>
          </a:prstGeom>
        </p:spPr>
        <p:txBody>
          <a:bodyPr wrap="square">
            <a:spAutoFit/>
          </a:bodyPr>
          <a:lstStyle/>
          <a:p>
            <a:pPr marL="533400" marR="69850">
              <a:spcBef>
                <a:spcPts val="0"/>
              </a:spcBef>
              <a:spcAft>
                <a:spcPts val="0"/>
              </a:spcAft>
            </a:pP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Capacity</a:t>
            </a:r>
            <a:r>
              <a:rPr lang="en-US" sz="2400" b="1" spc="-15" dirty="0">
                <a:latin typeface="Californian FB" panose="0207040306080B030204" pitchFamily="18" charset="0"/>
                <a:ea typeface="Times New Roman" panose="02020603050405020304" pitchFamily="18" charset="0"/>
                <a:cs typeface="Times New Roman" panose="02020603050405020304" pitchFamily="18" charset="0"/>
              </a:rPr>
              <a:t> </a:t>
            </a:r>
            <a:r>
              <a:rPr lang="en-US" sz="2400" b="1" dirty="0">
                <a:latin typeface="Californian FB" panose="0207040306080B030204" pitchFamily="18" charset="0"/>
                <a:ea typeface="Times New Roman" panose="02020603050405020304" pitchFamily="18" charset="0"/>
                <a:cs typeface="Times New Roman" panose="02020603050405020304" pitchFamily="18" charset="0"/>
              </a:rPr>
              <a:t>Building</a:t>
            </a:r>
            <a:r>
              <a:rPr lang="en-US" sz="2400" b="1" spc="-15" dirty="0">
                <a:latin typeface="Californian FB" panose="0207040306080B030204" pitchFamily="18" charset="0"/>
                <a:ea typeface="Times New Roman" panose="02020603050405020304" pitchFamily="18" charset="0"/>
                <a:cs typeface="Times New Roman" panose="02020603050405020304" pitchFamily="18" charset="0"/>
              </a:rPr>
              <a:t> </a:t>
            </a: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Opportunities:</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R="69850">
              <a:spcBef>
                <a:spcPts val="5"/>
              </a:spcBef>
            </a:pPr>
            <a:r>
              <a:rPr lang="en-US" dirty="0">
                <a:latin typeface="Californian FB" panose="0207040306080B030204" pitchFamily="18" charset="0"/>
                <a:ea typeface="Times New Roman" panose="02020603050405020304" pitchFamily="18" charset="0"/>
                <a:cs typeface="Times New Roman" panose="02020603050405020304" pitchFamily="18" charset="0"/>
              </a:rPr>
              <a:t> </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marR="6985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Food security: RW is not taking full advantage of food bank networks; agencies should be working with United Way, who is the collective impact backbone organization; agencies need to be involved in this process; food vouchers should be a supplement to the food bank network</a:t>
            </a:r>
          </a:p>
          <a:p>
            <a:pPr marL="342900" marR="6985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6985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Develop EIS quality markers for all agencies</a:t>
            </a:r>
          </a:p>
          <a:p>
            <a:pPr marL="342900" marR="6985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6985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Clarify expectations of MCM: level of knowledge of staff; communication with clinical providers; in-house vs. out-of-house MCM</a:t>
            </a:r>
          </a:p>
          <a:p>
            <a:pPr marL="342900" marR="6985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6985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For MAI, develop a model of (1) Patient-Centered Medical Home; (2) Behavioral health integration; (3) Integrated care coordination as a model program and extension of SPNS project</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098" name="Picture 2" descr="Image result for black people job interviews">
            <a:extLst>
              <a:ext uri="{FF2B5EF4-FFF2-40B4-BE49-F238E27FC236}">
                <a16:creationId xmlns:a16="http://schemas.microsoft.com/office/drawing/2014/main" id="{933A41E3-44D4-46AA-8987-588C9B09D7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59105" y="711056"/>
            <a:ext cx="2593107" cy="1727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093983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60412" y="685800"/>
            <a:ext cx="6341929" cy="523220"/>
          </a:xfrm>
          <a:prstGeom prst="rect">
            <a:avLst/>
          </a:prstGeom>
        </p:spPr>
        <p:txBody>
          <a:bodyPr wrap="none">
            <a:spAutoFit/>
          </a:bodyPr>
          <a:lstStyle/>
          <a:p>
            <a:pPr algn="ctr"/>
            <a:r>
              <a:rPr lang="en-US" sz="2800" b="1" cap="small" spc="-5" dirty="0">
                <a:latin typeface="Californian FB" panose="0207040306080B030204" pitchFamily="18" charset="0"/>
                <a:ea typeface="Calibri" panose="020F0502020204030204" pitchFamily="34" charset="0"/>
                <a:cs typeface="Times New Roman" panose="02020603050405020304" pitchFamily="18" charset="0"/>
              </a:rPr>
              <a:t>Provider Interview Findings, Cont’d</a:t>
            </a:r>
            <a:endParaRPr lang="en-US" sz="2800" dirty="0"/>
          </a:p>
        </p:txBody>
      </p:sp>
      <p:sp>
        <p:nvSpPr>
          <p:cNvPr id="5" name="Rectangle 4"/>
          <p:cNvSpPr/>
          <p:nvPr/>
        </p:nvSpPr>
        <p:spPr>
          <a:xfrm>
            <a:off x="1141412" y="1828800"/>
            <a:ext cx="9296400" cy="4062651"/>
          </a:xfrm>
          <a:prstGeom prst="rect">
            <a:avLst/>
          </a:prstGeom>
        </p:spPr>
        <p:txBody>
          <a:bodyPr wrap="square">
            <a:spAutoFit/>
          </a:bodyPr>
          <a:lstStyle/>
          <a:p>
            <a:pPr marL="533400" marR="69850">
              <a:spcBef>
                <a:spcPts val="0"/>
              </a:spcBef>
              <a:spcAft>
                <a:spcPts val="0"/>
              </a:spcAft>
            </a:pP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Administrative Functions:</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marR="69850">
              <a:spcBef>
                <a:spcPts val="5"/>
              </a:spcBef>
            </a:pPr>
            <a:r>
              <a:rPr lang="en-US" dirty="0">
                <a:latin typeface="Californian FB" panose="0207040306080B030204" pitchFamily="18" charset="0"/>
                <a:ea typeface="Times New Roman" panose="02020603050405020304" pitchFamily="18" charset="0"/>
                <a:cs typeface="Times New Roman" panose="02020603050405020304" pitchFamily="18" charset="0"/>
              </a:rPr>
              <a:t> </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marR="6985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Identify ways to incorporate feedback from quality management projects back into the system of care</a:t>
            </a:r>
          </a:p>
          <a:p>
            <a:pPr marL="342900" marR="6985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Clarify budget submission</a:t>
            </a:r>
            <a:r>
              <a:rPr lang="en-US" dirty="0">
                <a:latin typeface="Californian FB" panose="0207040306080B030204" pitchFamily="18" charset="0"/>
                <a:ea typeface="Times New Roman" panose="02020603050405020304" pitchFamily="18" charset="0"/>
                <a:cs typeface="Times New Roman" panose="02020603050405020304" pitchFamily="18" charset="0"/>
              </a:rPr>
              <a:t> </a:t>
            </a:r>
            <a:r>
              <a:rPr lang="en-US" spc="-5" dirty="0">
                <a:latin typeface="Californian FB" panose="0207040306080B030204" pitchFamily="18" charset="0"/>
                <a:ea typeface="Times New Roman" panose="02020603050405020304" pitchFamily="18" charset="0"/>
                <a:cs typeface="Times New Roman" panose="02020603050405020304" pitchFamily="18" charset="0"/>
              </a:rPr>
              <a:t>requirements</a:t>
            </a:r>
            <a:r>
              <a:rPr lang="en-US" dirty="0">
                <a:latin typeface="Californian FB" panose="0207040306080B030204" pitchFamily="18" charset="0"/>
                <a:ea typeface="Times New Roman" panose="02020603050405020304" pitchFamily="18" charset="0"/>
                <a:cs typeface="Times New Roman" panose="02020603050405020304" pitchFamily="18" charset="0"/>
              </a:rPr>
              <a:t> for</a:t>
            </a:r>
            <a:r>
              <a:rPr lang="en-US" spc="-5" dirty="0">
                <a:latin typeface="Californian FB" panose="0207040306080B030204" pitchFamily="18" charset="0"/>
                <a:ea typeface="Times New Roman" panose="02020603050405020304" pitchFamily="18" charset="0"/>
                <a:cs typeface="Times New Roman" panose="02020603050405020304" pitchFamily="18" charset="0"/>
              </a:rPr>
              <a:t> services</a:t>
            </a:r>
            <a:r>
              <a:rPr lang="en-US" dirty="0">
                <a:latin typeface="Californian FB" panose="0207040306080B030204" pitchFamily="18" charset="0"/>
                <a:ea typeface="Times New Roman" panose="02020603050405020304" pitchFamily="18" charset="0"/>
                <a:cs typeface="Times New Roman" panose="02020603050405020304" pitchFamily="18" charset="0"/>
              </a:rPr>
              <a:t> </a:t>
            </a:r>
            <a:r>
              <a:rPr lang="en-US" spc="-5" dirty="0">
                <a:latin typeface="Californian FB" panose="0207040306080B030204" pitchFamily="18" charset="0"/>
                <a:ea typeface="Times New Roman" panose="02020603050405020304" pitchFamily="18" charset="0"/>
                <a:cs typeface="Times New Roman" panose="02020603050405020304" pitchFamily="18" charset="0"/>
              </a:rPr>
              <a:t>that</a:t>
            </a:r>
            <a:r>
              <a:rPr lang="en-US" dirty="0">
                <a:latin typeface="Californian FB" panose="0207040306080B030204" pitchFamily="18" charset="0"/>
                <a:ea typeface="Times New Roman" panose="02020603050405020304" pitchFamily="18" charset="0"/>
                <a:cs typeface="Times New Roman" panose="02020603050405020304" pitchFamily="18" charset="0"/>
              </a:rPr>
              <a:t> </a:t>
            </a:r>
            <a:r>
              <a:rPr lang="en-US" spc="-5" dirty="0">
                <a:latin typeface="Californian FB" panose="0207040306080B030204" pitchFamily="18" charset="0"/>
                <a:ea typeface="Times New Roman" panose="02020603050405020304" pitchFamily="18" charset="0"/>
                <a:cs typeface="Times New Roman" panose="02020603050405020304" pitchFamily="18" charset="0"/>
              </a:rPr>
              <a:t>are</a:t>
            </a:r>
            <a:r>
              <a:rPr lang="en-US" spc="5" dirty="0">
                <a:latin typeface="Californian FB" panose="0207040306080B030204" pitchFamily="18" charset="0"/>
                <a:ea typeface="Times New Roman" panose="02020603050405020304" pitchFamily="18" charset="0"/>
                <a:cs typeface="Times New Roman" panose="02020603050405020304" pitchFamily="18" charset="0"/>
              </a:rPr>
              <a:t> </a:t>
            </a:r>
            <a:r>
              <a:rPr lang="en-US" spc="-5" dirty="0">
                <a:latin typeface="Californian FB" panose="0207040306080B030204" pitchFamily="18" charset="0"/>
                <a:ea typeface="Times New Roman" panose="02020603050405020304" pitchFamily="18" charset="0"/>
                <a:cs typeface="Times New Roman" panose="02020603050405020304" pitchFamily="18" charset="0"/>
              </a:rPr>
              <a:t>reimbursed</a:t>
            </a:r>
            <a:r>
              <a:rPr lang="en-US" dirty="0">
                <a:latin typeface="Californian FB" panose="0207040306080B030204" pitchFamily="18" charset="0"/>
                <a:ea typeface="Times New Roman" panose="02020603050405020304" pitchFamily="18" charset="0"/>
                <a:cs typeface="Times New Roman" panose="02020603050405020304" pitchFamily="18" charset="0"/>
              </a:rPr>
              <a:t> based on </a:t>
            </a:r>
            <a:r>
              <a:rPr lang="en-US" spc="-5" dirty="0">
                <a:latin typeface="Californian FB" panose="0207040306080B030204" pitchFamily="18" charset="0"/>
                <a:ea typeface="Times New Roman" panose="02020603050405020304" pitchFamily="18" charset="0"/>
                <a:cs typeface="Times New Roman" panose="02020603050405020304" pitchFamily="18" charset="0"/>
              </a:rPr>
              <a:t>CPT-codes</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Require agencies to document and map referral relationships for medical and support services</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Clarify three-year contracting process at bidder’s conference</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Document referral relationships in agency proposals</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Consider extending the submittal</a:t>
            </a:r>
            <a:r>
              <a:rPr lang="en-US" dirty="0">
                <a:latin typeface="Californian FB" panose="0207040306080B030204" pitchFamily="18" charset="0"/>
                <a:ea typeface="Times New Roman" panose="02020603050405020304" pitchFamily="18" charset="0"/>
                <a:cs typeface="Times New Roman" panose="02020603050405020304" pitchFamily="18" charset="0"/>
              </a:rPr>
              <a:t> deadline for RFPs</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122" name="Picture 2" descr="Related image">
            <a:extLst>
              <a:ext uri="{FF2B5EF4-FFF2-40B4-BE49-F238E27FC236}">
                <a16:creationId xmlns:a16="http://schemas.microsoft.com/office/drawing/2014/main" id="{B79D7FE8-D371-4459-8223-97691885208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13812" y="685800"/>
            <a:ext cx="2590800" cy="1726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778899"/>
      </p:ext>
    </p:extLst>
  </p:cSld>
  <p:clrMapOvr>
    <a:masterClrMapping/>
  </p:clrMapOvr>
  <p:transition spd="med">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3"/>
          <p:cNvSpPr>
            <a:spLocks noGrp="1"/>
          </p:cNvSpPr>
          <p:nvPr>
            <p:ph type="title"/>
          </p:nvPr>
        </p:nvSpPr>
        <p:spPr>
          <a:xfrm>
            <a:off x="719854" y="714685"/>
            <a:ext cx="6341929" cy="523220"/>
          </a:xfrm>
          <a:prstGeom prst="rect">
            <a:avLst/>
          </a:prstGeom>
        </p:spPr>
        <p:txBody>
          <a:bodyPr wrap="none">
            <a:spAutoFit/>
          </a:bodyPr>
          <a:lstStyle/>
          <a:p>
            <a:pPr algn="ctr"/>
            <a:r>
              <a:rPr lang="en-US" sz="2800" b="1" cap="small" spc="-5" dirty="0">
                <a:latin typeface="Californian FB" panose="0207040306080B030204" pitchFamily="18" charset="0"/>
                <a:ea typeface="Calibri" panose="020F0502020204030204" pitchFamily="34" charset="0"/>
                <a:cs typeface="Times New Roman" panose="02020603050405020304" pitchFamily="18" charset="0"/>
              </a:rPr>
              <a:t>Provider Interview Findings, Cont’d</a:t>
            </a:r>
            <a:endParaRPr lang="en-US" sz="2800" dirty="0"/>
          </a:p>
        </p:txBody>
      </p:sp>
      <p:sp>
        <p:nvSpPr>
          <p:cNvPr id="7" name="Rectangle 6"/>
          <p:cNvSpPr/>
          <p:nvPr/>
        </p:nvSpPr>
        <p:spPr>
          <a:xfrm>
            <a:off x="718567" y="1790009"/>
            <a:ext cx="11125200" cy="4062651"/>
          </a:xfrm>
          <a:prstGeom prst="rect">
            <a:avLst/>
          </a:prstGeom>
        </p:spPr>
        <p:txBody>
          <a:bodyPr wrap="square">
            <a:spAutoFit/>
          </a:bodyPr>
          <a:lstStyle/>
          <a:p>
            <a:pPr marL="533400" marR="0">
              <a:spcBef>
                <a:spcPts val="0"/>
              </a:spcBef>
              <a:spcAft>
                <a:spcPts val="0"/>
              </a:spcAft>
              <a:tabLst>
                <a:tab pos="990600" algn="l"/>
              </a:tabLst>
            </a:pP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Programmatic</a:t>
            </a:r>
            <a:r>
              <a:rPr lang="en-US" sz="2400" b="1" spc="-10" dirty="0">
                <a:latin typeface="Californian FB" panose="0207040306080B030204" pitchFamily="18" charset="0"/>
                <a:ea typeface="Times New Roman" panose="02020603050405020304" pitchFamily="18" charset="0"/>
                <a:cs typeface="Times New Roman" panose="02020603050405020304" pitchFamily="18" charset="0"/>
              </a:rPr>
              <a:t> </a:t>
            </a: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Functions:</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a:p>
            <a:pPr marL="533400" marR="0">
              <a:spcBef>
                <a:spcPts val="0"/>
              </a:spcBef>
              <a:spcAft>
                <a:spcPts val="0"/>
              </a:spcAft>
              <a:tabLst>
                <a:tab pos="990600" algn="l"/>
              </a:tabLst>
            </a:pPr>
            <a:r>
              <a:rPr lang="en-US" b="1" dirty="0">
                <a:latin typeface="Californian FB" panose="0207040306080B030204" pitchFamily="18" charset="0"/>
                <a:ea typeface="Times New Roman" panose="02020603050405020304" pitchFamily="18" charset="0"/>
                <a:cs typeface="Times New Roman" panose="02020603050405020304" pitchFamily="18" charset="0"/>
              </a:rPr>
              <a:t>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EIS should be evaluated on the speed at which people are linked to care</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Develop EIS quality markers for all agencies</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Sliding fee scale: how is payment collected and managed across network</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Bring back/allow funding for Peer Mentoring to multiple agencies to allow sharing of clients</a:t>
            </a:r>
          </a:p>
          <a:p>
            <a:pPr marL="342900" marR="0" lvl="0" indent="-342900">
              <a:spcBef>
                <a:spcPts val="0"/>
              </a:spcBef>
              <a:spcAft>
                <a:spcPts val="0"/>
              </a:spcAft>
              <a:buSzPts val="1200"/>
              <a:buFont typeface="Times New Roman" panose="02020603050405020304" pitchFamily="18" charset="0"/>
              <a:buChar char="•"/>
              <a:tabLst>
                <a:tab pos="990600" algn="l"/>
              </a:tabLst>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Times New Roman" panose="02020603050405020304" pitchFamily="18" charset="0"/>
              <a:buChar char="•"/>
              <a:tabLst>
                <a:tab pos="990600" algn="l"/>
              </a:tabLst>
            </a:pPr>
            <a:r>
              <a:rPr lang="en-US" spc="-5" dirty="0">
                <a:latin typeface="Californian FB" panose="0207040306080B030204" pitchFamily="18" charset="0"/>
                <a:ea typeface="Times New Roman" panose="02020603050405020304" pitchFamily="18" charset="0"/>
                <a:cs typeface="Times New Roman" panose="02020603050405020304" pitchFamily="18" charset="0"/>
              </a:rPr>
              <a:t>Clients requesting Emergency Housing should be screened for substance abuse services and referred appropriately-not deny services just add the referral</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r>
              <a:rPr lang="en-US" spc="-5" dirty="0">
                <a:latin typeface="Californian FB" panose="0207040306080B030204" pitchFamily="18" charset="0"/>
                <a:ea typeface="Times New Roman" panose="02020603050405020304" pitchFamily="18" charset="0"/>
                <a:cs typeface="Times New Roman" panose="02020603050405020304" pitchFamily="18" charset="0"/>
              </a:rPr>
              <a:t/>
            </a:r>
            <a:br>
              <a:rPr lang="en-US" spc="-5" dirty="0">
                <a:latin typeface="Californian FB" panose="0207040306080B030204" pitchFamily="18" charset="0"/>
                <a:ea typeface="Times New Roman" panose="02020603050405020304" pitchFamily="18" charset="0"/>
                <a:cs typeface="Times New Roman" panose="02020603050405020304" pitchFamily="18" charset="0"/>
              </a:rPr>
            </a:br>
            <a:endParaRPr lang="en-US" dirty="0"/>
          </a:p>
        </p:txBody>
      </p:sp>
      <p:pic>
        <p:nvPicPr>
          <p:cNvPr id="6146" name="Picture 2" descr="Image result for hispanic business people interviewing">
            <a:extLst>
              <a:ext uri="{FF2B5EF4-FFF2-40B4-BE49-F238E27FC236}">
                <a16:creationId xmlns:a16="http://schemas.microsoft.com/office/drawing/2014/main" id="{8216A92B-8503-4076-8AF6-D9DD2FD35D2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94812" y="685800"/>
            <a:ext cx="2133600" cy="16535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01893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8012" y="381000"/>
            <a:ext cx="9751060" cy="1168400"/>
          </a:xfrm>
        </p:spPr>
        <p:txBody>
          <a:bodyPr/>
          <a:lstStyle/>
          <a:p>
            <a:r>
              <a:rPr lang="en-US" dirty="0" smtClean="0"/>
              <a:t>Survey Highlights</a:t>
            </a:r>
            <a:endParaRPr lang="en-US" dirty="0"/>
          </a:p>
        </p:txBody>
      </p:sp>
      <p:sp>
        <p:nvSpPr>
          <p:cNvPr id="4" name="Rectangle 3"/>
          <p:cNvSpPr/>
          <p:nvPr/>
        </p:nvSpPr>
        <p:spPr>
          <a:xfrm>
            <a:off x="912812" y="2743200"/>
            <a:ext cx="10287000" cy="2616101"/>
          </a:xfrm>
          <a:prstGeom prst="rect">
            <a:avLst/>
          </a:prstGeom>
        </p:spPr>
        <p:txBody>
          <a:bodyPr wrap="square">
            <a:spAutoFit/>
          </a:bodyPr>
          <a:lstStyle/>
          <a:p>
            <a:pPr>
              <a:spcBef>
                <a:spcPts val="35"/>
              </a:spcBef>
            </a:pPr>
            <a:r>
              <a:rPr lang="en-US" sz="2000" b="1" dirty="0">
                <a:latin typeface="Californian FB" panose="0207040306080B030204" pitchFamily="18" charset="0"/>
                <a:ea typeface="Times New Roman" panose="02020603050405020304" pitchFamily="18"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a:latin typeface="Californian FB" panose="0207040306080B030204" pitchFamily="18" charset="0"/>
                <a:ea typeface="Calibri" panose="020F0502020204030204" pitchFamily="34" charset="0"/>
                <a:cs typeface="Times New Roman" panose="02020603050405020304" pitchFamily="18" charset="0"/>
              </a:rPr>
              <a:t>A</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77-item</a:t>
            </a:r>
            <a:r>
              <a:rPr lang="en-US" spc="-35" dirty="0">
                <a:latin typeface="Californian FB" panose="0207040306080B030204" pitchFamily="18" charset="0"/>
                <a:ea typeface="Calibri" panose="020F0502020204030204" pitchFamily="34" charset="0"/>
                <a:cs typeface="Times New Roman" panose="02020603050405020304" pitchFamily="18" charset="0"/>
              </a:rPr>
              <a:t> </a:t>
            </a:r>
            <a:r>
              <a:rPr lang="en-US" dirty="0">
                <a:latin typeface="Californian FB" panose="0207040306080B030204" pitchFamily="18" charset="0"/>
                <a:ea typeface="Calibri" panose="020F0502020204030204" pitchFamily="34" charset="0"/>
                <a:cs typeface="Times New Roman" panose="02020603050405020304" pitchFamily="18" charset="0"/>
              </a:rPr>
              <a:t>survey</a:t>
            </a:r>
            <a:r>
              <a:rPr lang="en-US" spc="-6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was</a:t>
            </a:r>
            <a:r>
              <a:rPr lang="en-US" spc="-2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developed</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and</a:t>
            </a:r>
            <a:r>
              <a:rPr lang="en-US" spc="-2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implemented</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dirty="0">
                <a:latin typeface="Californian FB" panose="0207040306080B030204" pitchFamily="18" charset="0"/>
                <a:ea typeface="Calibri" panose="020F0502020204030204" pitchFamily="34" charset="0"/>
                <a:cs typeface="Times New Roman" panose="02020603050405020304" pitchFamily="18" charset="0"/>
              </a:rPr>
              <a:t>to</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collect</a:t>
            </a:r>
            <a:r>
              <a:rPr lang="en-US" spc="-3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information</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from</a:t>
            </a:r>
            <a:r>
              <a:rPr lang="en-US" spc="-3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PLWHA</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regarding</a:t>
            </a:r>
            <a:r>
              <a:rPr lang="en-US" spc="56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service</a:t>
            </a:r>
            <a:r>
              <a:rPr lang="en-US" spc="-3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priorities</a:t>
            </a:r>
            <a:r>
              <a:rPr lang="en-US" spc="-3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and</a:t>
            </a:r>
            <a:r>
              <a:rPr lang="en-US" spc="-25" dirty="0">
                <a:latin typeface="Californian FB" panose="0207040306080B030204" pitchFamily="18" charset="0"/>
                <a:ea typeface="Calibri" panose="020F0502020204030204" pitchFamily="34" charset="0"/>
                <a:cs typeface="Times New Roman" panose="02020603050405020304" pitchFamily="18" charset="0"/>
              </a:rPr>
              <a:t> </a:t>
            </a:r>
            <a:r>
              <a:rPr lang="en-US" dirty="0">
                <a:latin typeface="Californian FB" panose="0207040306080B030204" pitchFamily="18" charset="0"/>
                <a:ea typeface="Calibri" panose="020F0502020204030204" pitchFamily="34" charset="0"/>
                <a:cs typeface="Times New Roman" panose="02020603050405020304" pitchFamily="18" charset="0"/>
              </a:rPr>
              <a:t>needs.</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Demographic</a:t>
            </a:r>
            <a:r>
              <a:rPr lang="en-US" spc="-45" dirty="0">
                <a:latin typeface="Californian FB" panose="0207040306080B030204" pitchFamily="18" charset="0"/>
                <a:ea typeface="Calibri" panose="020F0502020204030204" pitchFamily="34" charset="0"/>
                <a:cs typeface="Times New Roman" panose="02020603050405020304" pitchFamily="18" charset="0"/>
              </a:rPr>
              <a:t> </a:t>
            </a:r>
            <a:r>
              <a:rPr lang="en-US" dirty="0">
                <a:latin typeface="Californian FB" panose="0207040306080B030204" pitchFamily="18" charset="0"/>
                <a:ea typeface="Calibri" panose="020F0502020204030204" pitchFamily="34" charset="0"/>
                <a:cs typeface="Times New Roman" panose="02020603050405020304" pitchFamily="18" charset="0"/>
              </a:rPr>
              <a:t>data</a:t>
            </a:r>
            <a:r>
              <a:rPr lang="en-US" spc="-4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elements</a:t>
            </a:r>
            <a:r>
              <a:rPr lang="en-US" spc="-3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included</a:t>
            </a:r>
            <a:r>
              <a:rPr lang="en-US" spc="-2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gender,</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dirty="0">
                <a:latin typeface="Californian FB" panose="0207040306080B030204" pitchFamily="18" charset="0"/>
                <a:ea typeface="Calibri" panose="020F0502020204030204" pitchFamily="34" charset="0"/>
                <a:cs typeface="Times New Roman" panose="02020603050405020304" pitchFamily="18" charset="0"/>
              </a:rPr>
              <a:t>sexual</a:t>
            </a:r>
            <a:r>
              <a:rPr lang="en-US" spc="-3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orientation,</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race,</a:t>
            </a:r>
            <a:r>
              <a:rPr lang="en-US" spc="54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ethnicity,</a:t>
            </a:r>
            <a:r>
              <a:rPr lang="en-US" spc="45" dirty="0">
                <a:latin typeface="Californian FB" panose="0207040306080B030204" pitchFamily="18" charset="0"/>
                <a:ea typeface="Calibri" panose="020F0502020204030204" pitchFamily="34" charset="0"/>
                <a:cs typeface="Times New Roman" panose="02020603050405020304" pitchFamily="18" charset="0"/>
              </a:rPr>
              <a:t> </a:t>
            </a:r>
            <a:r>
              <a:rPr lang="en-US" dirty="0">
                <a:latin typeface="Californian FB" panose="0207040306080B030204" pitchFamily="18" charset="0"/>
                <a:ea typeface="Calibri" panose="020F0502020204030204" pitchFamily="34" charset="0"/>
                <a:cs typeface="Times New Roman" panose="02020603050405020304" pitchFamily="18" charset="0"/>
              </a:rPr>
              <a:t>age,</a:t>
            </a:r>
            <a:r>
              <a:rPr lang="en-US" spc="4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and</a:t>
            </a:r>
            <a:r>
              <a:rPr lang="en-US" spc="6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geographic</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area</a:t>
            </a:r>
            <a:r>
              <a:rPr lang="en-US" spc="40" dirty="0">
                <a:latin typeface="Californian FB" panose="0207040306080B030204" pitchFamily="18" charset="0"/>
                <a:ea typeface="Calibri" panose="020F0502020204030204" pitchFamily="34" charset="0"/>
                <a:cs typeface="Times New Roman" panose="02020603050405020304" pitchFamily="18" charset="0"/>
              </a:rPr>
              <a:t> </a:t>
            </a:r>
            <a:r>
              <a:rPr lang="en-US" dirty="0">
                <a:latin typeface="Californian FB" panose="0207040306080B030204" pitchFamily="18" charset="0"/>
                <a:ea typeface="Calibri" panose="020F0502020204030204" pitchFamily="34" charset="0"/>
                <a:cs typeface="Times New Roman" panose="02020603050405020304" pitchFamily="18" charset="0"/>
              </a:rPr>
              <a:t>of</a:t>
            </a:r>
            <a:r>
              <a:rPr lang="en-US" spc="55" dirty="0">
                <a:latin typeface="Californian FB" panose="0207040306080B030204" pitchFamily="18" charset="0"/>
                <a:ea typeface="Calibri" panose="020F0502020204030204" pitchFamily="34" charset="0"/>
                <a:cs typeface="Times New Roman" panose="02020603050405020304" pitchFamily="18" charset="0"/>
              </a:rPr>
              <a:t> </a:t>
            </a:r>
            <a:r>
              <a:rPr lang="en-US" spc="-5" dirty="0">
                <a:latin typeface="Californian FB" panose="0207040306080B030204" pitchFamily="18" charset="0"/>
                <a:ea typeface="Calibri" panose="020F0502020204030204" pitchFamily="34" charset="0"/>
                <a:cs typeface="Times New Roman" panose="02020603050405020304" pitchFamily="18" charset="0"/>
              </a:rPr>
              <a:t>residence.</a:t>
            </a:r>
            <a:r>
              <a:rPr lang="en-US" spc="60" dirty="0">
                <a:latin typeface="Californian FB" panose="0207040306080B030204" pitchFamily="18" charset="0"/>
                <a:ea typeface="Calibri" panose="020F0502020204030204" pitchFamily="34" charset="0"/>
                <a:cs typeface="Times New Roman" panose="02020603050405020304" pitchFamily="18" charset="0"/>
              </a:rPr>
              <a:t> </a:t>
            </a:r>
            <a:endParaRPr lang="en-US" spc="60" dirty="0" smtClean="0">
              <a:latin typeface="Californian FB" panose="0207040306080B030204" pitchFamily="18" charset="0"/>
              <a:ea typeface="Calibri" panose="020F0502020204030204" pitchFamily="34" charset="0"/>
              <a:cs typeface="Times New Roman" panose="02020603050405020304" pitchFamily="18" charset="0"/>
            </a:endParaRPr>
          </a:p>
          <a:p>
            <a:endParaRPr lang="en-US" spc="60" dirty="0">
              <a:latin typeface="Californian FB" panose="0207040306080B030204" pitchFamily="18" charset="0"/>
              <a:cs typeface="Times New Roman" panose="02020603050405020304" pitchFamily="18" charset="0"/>
            </a:endParaRPr>
          </a:p>
          <a:p>
            <a:pPr marL="285750" indent="-285750">
              <a:buFont typeface="Arial" panose="020B0604020202020204" pitchFamily="34" charset="0"/>
              <a:buChar char="•"/>
            </a:pPr>
            <a:r>
              <a:rPr lang="en-US" dirty="0" smtClean="0">
                <a:latin typeface="Californian FB" panose="0207040306080B030204" pitchFamily="18" charset="0"/>
              </a:rPr>
              <a:t>There were three </a:t>
            </a:r>
            <a:r>
              <a:rPr lang="en-US" dirty="0">
                <a:latin typeface="Californian FB" panose="0207040306080B030204" pitchFamily="18" charset="0"/>
              </a:rPr>
              <a:t>hundred fifty-seven (357) surveys </a:t>
            </a:r>
            <a:r>
              <a:rPr lang="en-US" dirty="0" smtClean="0">
                <a:latin typeface="Californian FB" panose="0207040306080B030204" pitchFamily="18" charset="0"/>
              </a:rPr>
              <a:t>administered to </a:t>
            </a:r>
            <a:r>
              <a:rPr lang="en-US" dirty="0">
                <a:latin typeface="Californian FB" panose="0207040306080B030204" pitchFamily="18" charset="0"/>
              </a:rPr>
              <a:t>PLWHA in locations, including clinics and high-risk neighborhoods. Surveys were also promoted and distributed at community forums and other appropriate venues. After completing the survey, each respondent received a $15 gift card.</a:t>
            </a:r>
          </a:p>
          <a:p>
            <a:endParaRPr lang="en-US" dirty="0">
              <a:latin typeface="Californian FB" panose="0207040306080B030204" pitchFamily="18" charset="0"/>
            </a:endParaRPr>
          </a:p>
        </p:txBody>
      </p:sp>
      <p:pic>
        <p:nvPicPr>
          <p:cNvPr id="11266" name="Picture 2" descr="Image result for survey highlight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66212" y="685800"/>
            <a:ext cx="2455164"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1336357"/>
      </p:ext>
    </p:extLst>
  </p:cSld>
  <p:clrMapOvr>
    <a:masterClrMapping/>
  </p:clrMapOvr>
  <p:transition spd="slow">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6612" y="1143000"/>
            <a:ext cx="9296400" cy="4801314"/>
          </a:xfrm>
          <a:prstGeom prst="rect">
            <a:avLst/>
          </a:prstGeom>
        </p:spPr>
        <p:txBody>
          <a:bodyPr wrap="square">
            <a:spAutoFit/>
          </a:bodyPr>
          <a:lstStyle/>
          <a:p>
            <a:pPr marL="342900" marR="74295" lvl="0" indent="-342900" algn="just">
              <a:spcBef>
                <a:spcPts val="0"/>
              </a:spcBef>
              <a:spcAft>
                <a:spcPts val="0"/>
              </a:spcAft>
              <a:buSzPts val="1200"/>
              <a:buFont typeface="Symbol" panose="05050102010706020507" pitchFamily="18" charset="2"/>
              <a:buChar char=""/>
              <a:tabLst>
                <a:tab pos="990600" algn="l"/>
              </a:tabLst>
            </a:pPr>
            <a:r>
              <a:rPr lang="en-US" b="1" dirty="0">
                <a:effectLst>
                  <a:outerShdw blurRad="38100" dist="38100" dir="2700000" algn="tl">
                    <a:srgbClr val="000000">
                      <a:alpha val="43137"/>
                    </a:srgbClr>
                  </a:outerShdw>
                </a:effectLst>
                <a:latin typeface="Californian FB" panose="0207040306080B030204" pitchFamily="18" charset="0"/>
                <a:ea typeface="Symbol" panose="05050102010706020507" pitchFamily="18" charset="2"/>
                <a:cs typeface="Times New Roman" panose="02020603050405020304" pitchFamily="18" charset="0"/>
              </a:rPr>
              <a:t>357</a:t>
            </a:r>
            <a:r>
              <a:rPr lang="en-US" b="1" spc="105" dirty="0">
                <a:effectLst>
                  <a:outerShdw blurRad="38100" dist="38100" dir="2700000" algn="tl">
                    <a:srgbClr val="000000">
                      <a:alpha val="43137"/>
                    </a:srgbClr>
                  </a:outerShdw>
                </a:effectLst>
                <a:latin typeface="Californian FB" panose="0207040306080B030204" pitchFamily="18" charset="0"/>
                <a:ea typeface="Symbol" panose="05050102010706020507" pitchFamily="18" charset="2"/>
                <a:cs typeface="Times New Roman" panose="02020603050405020304" pitchFamily="18" charset="0"/>
              </a:rPr>
              <a:t> </a:t>
            </a:r>
            <a:r>
              <a:rPr lang="en-US" b="1" dirty="0">
                <a:effectLst>
                  <a:outerShdw blurRad="38100" dist="38100" dir="2700000" algn="tl">
                    <a:srgbClr val="000000">
                      <a:alpha val="43137"/>
                    </a:srgbClr>
                  </a:outerShdw>
                </a:effectLst>
                <a:latin typeface="Californian FB" panose="0207040306080B030204" pitchFamily="18" charset="0"/>
                <a:ea typeface="Symbol" panose="05050102010706020507" pitchFamily="18" charset="2"/>
                <a:cs typeface="Times New Roman" panose="02020603050405020304" pitchFamily="18" charset="0"/>
              </a:rPr>
              <a:t>survey</a:t>
            </a:r>
            <a:r>
              <a:rPr lang="en-US" b="1" spc="80" dirty="0">
                <a:effectLst>
                  <a:outerShdw blurRad="38100" dist="38100" dir="2700000" algn="tl">
                    <a:srgbClr val="000000">
                      <a:alpha val="43137"/>
                    </a:srgbClr>
                  </a:outerShdw>
                </a:effectLst>
                <a:latin typeface="Californian FB" panose="0207040306080B030204" pitchFamily="18" charset="0"/>
                <a:ea typeface="Symbol" panose="05050102010706020507" pitchFamily="18" charset="2"/>
                <a:cs typeface="Times New Roman" panose="02020603050405020304" pitchFamily="18" charset="0"/>
              </a:rPr>
              <a:t> </a:t>
            </a:r>
            <a:r>
              <a:rPr lang="en-US" b="1" spc="-5" dirty="0">
                <a:effectLst>
                  <a:outerShdw blurRad="38100" dist="38100" dir="2700000" algn="tl">
                    <a:srgbClr val="000000">
                      <a:alpha val="43137"/>
                    </a:srgbClr>
                  </a:outerShdw>
                </a:effectLst>
                <a:latin typeface="Californian FB" panose="0207040306080B030204" pitchFamily="18" charset="0"/>
                <a:ea typeface="Symbol" panose="05050102010706020507" pitchFamily="18" charset="2"/>
                <a:cs typeface="Times New Roman" panose="02020603050405020304" pitchFamily="18" charset="0"/>
              </a:rPr>
              <a:t>respondents</a:t>
            </a:r>
            <a:r>
              <a:rPr lang="en-US" b="1" spc="120" dirty="0">
                <a:effectLst>
                  <a:outerShdw blurRad="38100" dist="38100" dir="2700000" algn="tl">
                    <a:srgbClr val="000000">
                      <a:alpha val="43137"/>
                    </a:srgbClr>
                  </a:outerShdw>
                </a:effectLst>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participated</a:t>
            </a:r>
            <a:r>
              <a:rPr lang="en-US" spc="10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in</a:t>
            </a:r>
            <a:r>
              <a:rPr lang="en-US" spc="10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a:t>
            </a:r>
            <a:r>
              <a:rPr lang="en-US" spc="12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Integrated</a:t>
            </a:r>
            <a:r>
              <a:rPr lang="en-US" spc="10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Needs</a:t>
            </a:r>
            <a:r>
              <a:rPr lang="en-US" spc="10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Assessment</a:t>
            </a:r>
            <a:r>
              <a:rPr lang="en-US" spc="13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2016-2019.</a:t>
            </a:r>
            <a:r>
              <a:rPr lang="en-US" spc="10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Of</a:t>
            </a:r>
            <a:r>
              <a:rPr lang="en-US" spc="46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these,</a:t>
            </a:r>
            <a:r>
              <a:rPr lang="en-US" spc="130"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287</a:t>
            </a:r>
            <a:r>
              <a:rPr lang="en-US" u="sng" spc="130"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(83.4%)</a:t>
            </a:r>
            <a:r>
              <a:rPr lang="en-US" u="sng" spc="125"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indicated</a:t>
            </a:r>
            <a:r>
              <a:rPr lang="en-US" u="sng" spc="130"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they</a:t>
            </a:r>
            <a:r>
              <a:rPr lang="en-US" u="sng" spc="105"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were</a:t>
            </a:r>
            <a:r>
              <a:rPr lang="en-US" u="sng" spc="125"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currently</a:t>
            </a:r>
            <a:r>
              <a:rPr lang="en-US" u="sng" spc="120"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in</a:t>
            </a:r>
            <a:r>
              <a:rPr lang="en-US" u="sng" spc="130"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primary</a:t>
            </a:r>
            <a:r>
              <a:rPr lang="en-US" u="sng" spc="105"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medical</a:t>
            </a:r>
            <a:r>
              <a:rPr lang="en-US" u="sng" spc="130"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care</a:t>
            </a:r>
            <a:r>
              <a:rPr lang="en-US" dirty="0">
                <a:latin typeface="Californian FB" panose="0207040306080B030204" pitchFamily="18" charset="0"/>
                <a:ea typeface="Symbol" panose="05050102010706020507" pitchFamily="18" charset="2"/>
                <a:cs typeface="Times New Roman" panose="02020603050405020304" pitchFamily="18" charset="0"/>
              </a:rPr>
              <a:t>.</a:t>
            </a:r>
            <a:r>
              <a:rPr lang="en-US" spc="13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When</a:t>
            </a:r>
            <a:r>
              <a:rPr lang="en-US" spc="13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asked</a:t>
            </a:r>
            <a:r>
              <a:rPr lang="en-US" spc="40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where</a:t>
            </a:r>
            <a:r>
              <a:rPr lang="en-US" spc="-2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they</a:t>
            </a:r>
            <a:r>
              <a:rPr lang="en-US" spc="-4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received</a:t>
            </a:r>
            <a:r>
              <a:rPr lang="en-US" spc="-1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HIV/AIDS</a:t>
            </a:r>
            <a:r>
              <a:rPr lang="en-US" spc="-1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medical</a:t>
            </a:r>
            <a:r>
              <a:rPr lang="en-US" spc="-1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care,</a:t>
            </a:r>
            <a:r>
              <a:rPr lang="en-US" spc="-1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330 of</a:t>
            </a:r>
            <a:r>
              <a:rPr lang="en-US" spc="-2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a:t>
            </a:r>
            <a:r>
              <a:rPr lang="en-US" spc="-2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357</a:t>
            </a:r>
            <a:r>
              <a:rPr lang="en-US" spc="-1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(100%)</a:t>
            </a:r>
            <a:r>
              <a:rPr lang="en-US" spc="-2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indicated</a:t>
            </a:r>
            <a:r>
              <a:rPr lang="en-US" spc="-1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a</a:t>
            </a:r>
            <a:r>
              <a:rPr lang="en-US" spc="-2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response.</a:t>
            </a:r>
            <a:r>
              <a:rPr lang="en-US" spc="36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Of</a:t>
            </a:r>
            <a:r>
              <a:rPr lang="en-US" spc="-3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a:t>
            </a:r>
            <a:r>
              <a:rPr lang="en-US" spc="-3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330</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in</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care</a:t>
            </a:r>
            <a:r>
              <a:rPr lang="en-US" spc="-3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correspondent</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who</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indicated</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one</a:t>
            </a:r>
            <a:r>
              <a:rPr lang="en-US" spc="-3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source,</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45.8%</a:t>
            </a:r>
            <a:r>
              <a:rPr lang="en-US" spc="-3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said</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doctor’s</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office</a:t>
            </a:r>
            <a:r>
              <a:rPr lang="en-US" spc="-3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and</a:t>
            </a:r>
            <a:r>
              <a:rPr lang="en-US" spc="43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28.8%</a:t>
            </a:r>
            <a:r>
              <a:rPr lang="en-US" spc="-5" dirty="0">
                <a:latin typeface="Californian FB" panose="0207040306080B030204" pitchFamily="18" charset="0"/>
                <a:ea typeface="Symbol" panose="05050102010706020507" pitchFamily="18" charset="2"/>
                <a:cs typeface="Times New Roman" panose="02020603050405020304" pitchFamily="18" charset="0"/>
              </a:rPr>
              <a:t> said</a:t>
            </a:r>
            <a:r>
              <a:rPr lang="en-US" dirty="0">
                <a:latin typeface="Californian FB" panose="0207040306080B030204" pitchFamily="18" charset="0"/>
                <a:ea typeface="Symbol" panose="05050102010706020507" pitchFamily="18" charset="2"/>
                <a:cs typeface="Times New Roman" panose="02020603050405020304" pitchFamily="18" charset="0"/>
              </a:rPr>
              <a:t> public</a:t>
            </a:r>
            <a:r>
              <a:rPr lang="en-US" spc="-5" dirty="0">
                <a:latin typeface="Californian FB" panose="0207040306080B030204" pitchFamily="18" charset="0"/>
                <a:ea typeface="Symbol" panose="05050102010706020507" pitchFamily="18" charset="2"/>
                <a:cs typeface="Times New Roman" panose="02020603050405020304" pitchFamily="18" charset="0"/>
              </a:rPr>
              <a:t> clinic/health</a:t>
            </a:r>
            <a:r>
              <a:rPr lang="en-US"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department</a:t>
            </a:r>
            <a:r>
              <a:rPr lang="en-US" spc="-5" dirty="0" smtClean="0">
                <a:latin typeface="Californian FB" panose="0207040306080B030204" pitchFamily="18" charset="0"/>
                <a:ea typeface="Symbol" panose="05050102010706020507" pitchFamily="18" charset="2"/>
                <a:cs typeface="Times New Roman" panose="02020603050405020304" pitchFamily="18" charset="0"/>
              </a:rPr>
              <a:t>.</a:t>
            </a:r>
          </a:p>
          <a:p>
            <a:pPr marL="342900" marR="74295" lvl="0" indent="-342900" algn="just">
              <a:spcBef>
                <a:spcPts val="0"/>
              </a:spcBef>
              <a:spcAft>
                <a:spcPts val="0"/>
              </a:spcAft>
              <a:buSzPts val="1200"/>
              <a:buFont typeface="Symbol" panose="05050102010706020507" pitchFamily="18" charset="2"/>
              <a:buChar char=""/>
              <a:tabLst>
                <a:tab pos="990600" algn="l"/>
              </a:tabLst>
            </a:pPr>
            <a:endParaRPr lang="en-US" dirty="0">
              <a:latin typeface="Times New Roman" panose="02020603050405020304" pitchFamily="18" charset="0"/>
              <a:ea typeface="Symbol" panose="05050102010706020507" pitchFamily="18" charset="2"/>
              <a:cs typeface="Times New Roman" panose="02020603050405020304" pitchFamily="18" charset="0"/>
            </a:endParaRPr>
          </a:p>
          <a:p>
            <a:pPr marL="342900" marR="73025" lvl="0" indent="-342900" algn="just">
              <a:spcBef>
                <a:spcPts val="0"/>
              </a:spcBef>
              <a:spcAft>
                <a:spcPts val="0"/>
              </a:spcAft>
              <a:buSzPts val="1200"/>
              <a:buFont typeface="Symbol" panose="05050102010706020507" pitchFamily="18" charset="2"/>
              <a:buChar char=""/>
              <a:tabLst>
                <a:tab pos="990600" algn="l"/>
              </a:tabLst>
            </a:pPr>
            <a:r>
              <a:rPr lang="en-US" spc="-5" dirty="0">
                <a:latin typeface="Californian FB" panose="0207040306080B030204" pitchFamily="18" charset="0"/>
                <a:ea typeface="Symbol" panose="05050102010706020507" pitchFamily="18" charset="2"/>
                <a:cs typeface="Times New Roman" panose="02020603050405020304" pitchFamily="18" charset="0"/>
              </a:rPr>
              <a:t>Out</a:t>
            </a:r>
            <a:r>
              <a:rPr lang="en-US" spc="1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of</a:t>
            </a:r>
            <a:r>
              <a:rPr lang="en-US" spc="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a:t>
            </a:r>
            <a:r>
              <a:rPr lang="en-US" spc="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total</a:t>
            </a:r>
            <a:r>
              <a:rPr lang="en-US" spc="1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357</a:t>
            </a:r>
            <a:r>
              <a:rPr lang="en-US" spc="1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respondents</a:t>
            </a:r>
            <a:r>
              <a:rPr lang="en-US" spc="1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that</a:t>
            </a:r>
            <a:r>
              <a:rPr lang="en-US" spc="1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indicated,</a:t>
            </a:r>
            <a:r>
              <a:rPr lang="en-US" spc="1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they </a:t>
            </a:r>
            <a:r>
              <a:rPr lang="en-US" spc="-5" dirty="0">
                <a:latin typeface="Californian FB" panose="0207040306080B030204" pitchFamily="18" charset="0"/>
                <a:ea typeface="Symbol" panose="05050102010706020507" pitchFamily="18" charset="2"/>
                <a:cs typeface="Times New Roman" panose="02020603050405020304" pitchFamily="18" charset="0"/>
              </a:rPr>
              <a:t>were</a:t>
            </a:r>
            <a:r>
              <a:rPr lang="en-US" spc="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currently</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on</a:t>
            </a:r>
            <a:r>
              <a:rPr lang="en-US" spc="1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antiretroviral</a:t>
            </a:r>
            <a:r>
              <a:rPr lang="en-US" spc="1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(HIV</a:t>
            </a:r>
            <a:r>
              <a:rPr lang="en-US" spc="43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medication)</a:t>
            </a:r>
            <a:r>
              <a:rPr lang="en-US" spc="5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therapy,</a:t>
            </a:r>
            <a:r>
              <a:rPr lang="en-US" spc="60"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69</a:t>
            </a:r>
            <a:r>
              <a:rPr lang="en-US" u="sng" spc="80"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(20.8%)</a:t>
            </a:r>
            <a:r>
              <a:rPr lang="en-US" u="sng" spc="65"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respondents</a:t>
            </a:r>
            <a:r>
              <a:rPr lang="en-US" u="sng" spc="60"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that</a:t>
            </a:r>
            <a:r>
              <a:rPr lang="en-US" u="sng" spc="60"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they</a:t>
            </a:r>
            <a:r>
              <a:rPr lang="en-US" u="sng" spc="35"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missed</a:t>
            </a:r>
            <a:r>
              <a:rPr lang="en-US" u="sng" spc="60"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the</a:t>
            </a:r>
            <a:r>
              <a:rPr lang="en-US" u="sng" spc="65"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HIV</a:t>
            </a:r>
            <a:r>
              <a:rPr lang="en-US" u="sng" spc="65"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medications</a:t>
            </a:r>
            <a:r>
              <a:rPr lang="en-US" u="sng" spc="60"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over</a:t>
            </a:r>
            <a:r>
              <a:rPr lang="en-US" u="sng" spc="475"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the</a:t>
            </a:r>
            <a:r>
              <a:rPr lang="en-US" u="sng" spc="-20"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past</a:t>
            </a:r>
            <a:r>
              <a:rPr lang="en-US" u="sng" spc="-10"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month</a:t>
            </a:r>
            <a:r>
              <a:rPr lang="en-US" dirty="0">
                <a:latin typeface="Californian FB" panose="0207040306080B030204" pitchFamily="18" charset="0"/>
                <a:ea typeface="Symbol" panose="05050102010706020507" pitchFamily="18" charset="2"/>
                <a:cs typeface="Times New Roman" panose="02020603050405020304" pitchFamily="18" charset="0"/>
              </a:rPr>
              <a:t>.</a:t>
            </a:r>
            <a:r>
              <a:rPr lang="en-US" spc="-1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When</a:t>
            </a:r>
            <a:r>
              <a:rPr lang="en-US" spc="-1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asked</a:t>
            </a:r>
            <a:r>
              <a:rPr lang="en-US" spc="-1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about</a:t>
            </a:r>
            <a:r>
              <a:rPr lang="en-US" spc="-1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a:t>
            </a:r>
            <a:r>
              <a:rPr lang="en-US" spc="-5" dirty="0">
                <a:latin typeface="Californian FB" panose="0207040306080B030204" pitchFamily="18" charset="0"/>
                <a:ea typeface="Symbol" panose="05050102010706020507" pitchFamily="18" charset="2"/>
                <a:cs typeface="Times New Roman" panose="02020603050405020304" pitchFamily="18" charset="0"/>
              </a:rPr>
              <a:t> reasons</a:t>
            </a:r>
            <a:r>
              <a:rPr lang="en-US" spc="-1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why</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they</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missed</a:t>
            </a:r>
            <a:r>
              <a:rPr lang="en-US" spc="-1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taking</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a:t>
            </a:r>
            <a:r>
              <a:rPr lang="en-US" spc="-5" dirty="0">
                <a:latin typeface="Californian FB" panose="0207040306080B030204" pitchFamily="18" charset="0"/>
                <a:ea typeface="Symbol" panose="05050102010706020507" pitchFamily="18" charset="2"/>
                <a:cs typeface="Times New Roman" panose="02020603050405020304" pitchFamily="18" charset="0"/>
              </a:rPr>
              <a:t> medication,</a:t>
            </a:r>
            <a:r>
              <a:rPr lang="en-US" spc="-1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a:t>
            </a:r>
            <a:r>
              <a:rPr lang="en-US" spc="31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three</a:t>
            </a:r>
            <a:r>
              <a:rPr lang="en-US" spc="1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most</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frequently mentioned</a:t>
            </a:r>
            <a:r>
              <a:rPr lang="en-US" spc="2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reasons</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were:</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they </a:t>
            </a:r>
            <a:r>
              <a:rPr lang="en-US" spc="-5" dirty="0">
                <a:latin typeface="Californian FB" panose="0207040306080B030204" pitchFamily="18" charset="0"/>
                <a:ea typeface="Symbol" panose="05050102010706020507" pitchFamily="18" charset="2"/>
                <a:cs typeface="Times New Roman" panose="02020603050405020304" pitchFamily="18" charset="0"/>
              </a:rPr>
              <a:t>forgot</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(48.4%,</a:t>
            </a:r>
            <a:r>
              <a:rPr lang="en-US" spc="2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49),</a:t>
            </a:r>
            <a:r>
              <a:rPr lang="en-US" spc="2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needed</a:t>
            </a:r>
            <a:r>
              <a:rPr lang="en-US" spc="2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to</a:t>
            </a:r>
            <a:r>
              <a:rPr lang="en-US" spc="2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get</a:t>
            </a:r>
            <a:r>
              <a:rPr lang="en-US" spc="2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my</a:t>
            </a:r>
            <a:r>
              <a:rPr lang="en-US" spc="32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prescription</a:t>
            </a:r>
            <a:r>
              <a:rPr lang="en-US"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renewed</a:t>
            </a:r>
            <a:r>
              <a:rPr lang="en-US" spc="1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(17.2%, </a:t>
            </a:r>
            <a:r>
              <a:rPr lang="en-US" spc="-5" dirty="0">
                <a:latin typeface="Californian FB" panose="0207040306080B030204" pitchFamily="18" charset="0"/>
                <a:ea typeface="Symbol" panose="05050102010706020507" pitchFamily="18" charset="2"/>
                <a:cs typeface="Times New Roman" panose="02020603050405020304" pitchFamily="18" charset="0"/>
              </a:rPr>
              <a:t>21),</a:t>
            </a:r>
            <a:r>
              <a:rPr lang="en-US"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and</a:t>
            </a:r>
            <a:r>
              <a:rPr lang="en-US"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changed</a:t>
            </a:r>
            <a:r>
              <a:rPr lang="en-US"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insurance </a:t>
            </a:r>
            <a:r>
              <a:rPr lang="en-US" dirty="0">
                <a:latin typeface="Californian FB" panose="0207040306080B030204" pitchFamily="18" charset="0"/>
                <a:ea typeface="Symbol" panose="05050102010706020507" pitchFamily="18" charset="2"/>
                <a:cs typeface="Times New Roman" panose="02020603050405020304" pitchFamily="18" charset="0"/>
              </a:rPr>
              <a:t>plan </a:t>
            </a:r>
            <a:r>
              <a:rPr lang="en-US" spc="-5" dirty="0">
                <a:latin typeface="Californian FB" panose="0207040306080B030204" pitchFamily="18" charset="0"/>
                <a:ea typeface="Symbol" panose="05050102010706020507" pitchFamily="18" charset="2"/>
                <a:cs typeface="Times New Roman" panose="02020603050405020304" pitchFamily="18" charset="0"/>
              </a:rPr>
              <a:t>(10.7%,</a:t>
            </a:r>
            <a:r>
              <a:rPr lang="en-US" dirty="0">
                <a:latin typeface="Californian FB" panose="0207040306080B030204" pitchFamily="18" charset="0"/>
                <a:ea typeface="Symbol" panose="05050102010706020507" pitchFamily="18" charset="2"/>
                <a:cs typeface="Times New Roman" panose="02020603050405020304" pitchFamily="18" charset="0"/>
              </a:rPr>
              <a:t> 13</a:t>
            </a:r>
            <a:r>
              <a:rPr lang="en-US" dirty="0" smtClean="0">
                <a:latin typeface="Californian FB" panose="0207040306080B030204" pitchFamily="18" charset="0"/>
                <a:ea typeface="Symbol" panose="05050102010706020507" pitchFamily="18" charset="2"/>
                <a:cs typeface="Times New Roman" panose="02020603050405020304" pitchFamily="18" charset="0"/>
              </a:rPr>
              <a:t>).</a:t>
            </a:r>
          </a:p>
          <a:p>
            <a:pPr marL="342900" marR="73025" lvl="0" indent="-342900" algn="just">
              <a:spcBef>
                <a:spcPts val="0"/>
              </a:spcBef>
              <a:spcAft>
                <a:spcPts val="0"/>
              </a:spcAft>
              <a:buSzPts val="1200"/>
              <a:buFont typeface="Symbol" panose="05050102010706020507" pitchFamily="18" charset="2"/>
              <a:buChar char=""/>
              <a:tabLst>
                <a:tab pos="990600" algn="l"/>
              </a:tabLst>
            </a:pPr>
            <a:endParaRPr lang="en-US" dirty="0" smtClean="0">
              <a:latin typeface="Times New Roman" panose="02020603050405020304" pitchFamily="18" charset="0"/>
              <a:ea typeface="Symbol" panose="05050102010706020507" pitchFamily="18" charset="2"/>
              <a:cs typeface="Times New Roman" panose="02020603050405020304" pitchFamily="18" charset="0"/>
            </a:endParaRPr>
          </a:p>
          <a:p>
            <a:pPr marL="342900" marR="73025" lvl="0" indent="-342900" algn="just">
              <a:spcBef>
                <a:spcPts val="0"/>
              </a:spcBef>
              <a:spcAft>
                <a:spcPts val="0"/>
              </a:spcAft>
              <a:buSzPts val="1200"/>
              <a:buFont typeface="Symbol" panose="05050102010706020507" pitchFamily="18" charset="2"/>
              <a:buChar char=""/>
              <a:tabLst>
                <a:tab pos="990600" algn="l"/>
              </a:tabLst>
            </a:pPr>
            <a:endParaRPr lang="en-US" dirty="0">
              <a:latin typeface="Times New Roman" panose="02020603050405020304" pitchFamily="18" charset="0"/>
              <a:ea typeface="Symbol" panose="05050102010706020507" pitchFamily="18" charset="2"/>
              <a:cs typeface="Times New Roman" panose="02020603050405020304" pitchFamily="18" charset="0"/>
            </a:endParaRPr>
          </a:p>
          <a:p>
            <a:pPr marL="342900" marR="75565" lvl="0" indent="-342900" algn="just">
              <a:spcBef>
                <a:spcPts val="0"/>
              </a:spcBef>
              <a:spcAft>
                <a:spcPts val="0"/>
              </a:spcAft>
              <a:buSzPts val="1200"/>
              <a:buFont typeface="Symbol" panose="05050102010706020507" pitchFamily="18" charset="2"/>
              <a:buChar char=""/>
              <a:tabLst>
                <a:tab pos="990600" algn="l"/>
              </a:tabLst>
            </a:pPr>
            <a:r>
              <a:rPr lang="en-US" u="sng" dirty="0">
                <a:latin typeface="Californian FB" panose="0207040306080B030204" pitchFamily="18" charset="0"/>
                <a:ea typeface="Symbol" panose="05050102010706020507" pitchFamily="18" charset="2"/>
                <a:cs typeface="Times New Roman" panose="02020603050405020304" pitchFamily="18" charset="0"/>
              </a:rPr>
              <a:t>57</a:t>
            </a:r>
            <a:r>
              <a:rPr lang="en-US" u="sng" spc="120"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out</a:t>
            </a:r>
            <a:r>
              <a:rPr lang="en-US" u="sng" spc="120"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of</a:t>
            </a:r>
            <a:r>
              <a:rPr lang="en-US" u="sng" spc="115"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357</a:t>
            </a:r>
            <a:r>
              <a:rPr lang="en-US" u="sng" spc="120"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(100%)</a:t>
            </a:r>
            <a:r>
              <a:rPr lang="en-US" u="sng" spc="115"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survey</a:t>
            </a:r>
            <a:r>
              <a:rPr lang="en-US" u="sng" spc="95"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respondents</a:t>
            </a:r>
            <a:r>
              <a:rPr lang="en-US" u="sng" spc="120"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indicated</a:t>
            </a:r>
            <a:r>
              <a:rPr lang="en-US" u="sng" spc="120"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they</a:t>
            </a:r>
            <a:r>
              <a:rPr lang="en-US" u="sng" spc="95"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were</a:t>
            </a:r>
            <a:r>
              <a:rPr lang="en-US" u="sng" spc="115"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out</a:t>
            </a:r>
            <a:r>
              <a:rPr lang="en-US" u="sng" spc="120" dirty="0">
                <a:latin typeface="Californian FB" panose="0207040306080B030204" pitchFamily="18" charset="0"/>
                <a:ea typeface="Symbol" panose="05050102010706020507" pitchFamily="18" charset="2"/>
                <a:cs typeface="Times New Roman" panose="02020603050405020304" pitchFamily="18" charset="0"/>
              </a:rPr>
              <a:t> </a:t>
            </a:r>
            <a:r>
              <a:rPr lang="en-US" u="sng" spc="5" dirty="0">
                <a:latin typeface="Californian FB" panose="0207040306080B030204" pitchFamily="18" charset="0"/>
                <a:ea typeface="Symbol" panose="05050102010706020507" pitchFamily="18" charset="2"/>
                <a:cs typeface="Times New Roman" panose="02020603050405020304" pitchFamily="18" charset="0"/>
              </a:rPr>
              <a:t>of</a:t>
            </a:r>
            <a:r>
              <a:rPr lang="en-US" u="sng" spc="115" dirty="0">
                <a:latin typeface="Californian FB" panose="0207040306080B030204" pitchFamily="18" charset="0"/>
                <a:ea typeface="Symbol" panose="05050102010706020507" pitchFamily="18" charset="2"/>
                <a:cs typeface="Times New Roman" panose="02020603050405020304" pitchFamily="18" charset="0"/>
              </a:rPr>
              <a:t> </a:t>
            </a:r>
            <a:r>
              <a:rPr lang="en-US" u="sng" dirty="0">
                <a:latin typeface="Californian FB" panose="0207040306080B030204" pitchFamily="18" charset="0"/>
                <a:ea typeface="Symbol" panose="05050102010706020507" pitchFamily="18" charset="2"/>
                <a:cs typeface="Times New Roman" panose="02020603050405020304" pitchFamily="18" charset="0"/>
              </a:rPr>
              <a:t>care</a:t>
            </a:r>
            <a:r>
              <a:rPr lang="en-US" dirty="0">
                <a:latin typeface="Californian FB" panose="0207040306080B030204" pitchFamily="18" charset="0"/>
                <a:ea typeface="Symbol" panose="05050102010706020507" pitchFamily="18" charset="2"/>
                <a:cs typeface="Times New Roman" panose="02020603050405020304" pitchFamily="18" charset="0"/>
              </a:rPr>
              <a:t>.</a:t>
            </a:r>
            <a:r>
              <a:rPr lang="en-US" spc="12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When</a:t>
            </a:r>
            <a:r>
              <a:rPr lang="en-US" spc="12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asked</a:t>
            </a:r>
            <a:r>
              <a:rPr lang="en-US" spc="31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about</a:t>
            </a:r>
            <a:r>
              <a:rPr lang="en-US" spc="23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a:t>
            </a:r>
            <a:r>
              <a:rPr lang="en-US" spc="22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reasons</a:t>
            </a:r>
            <a:r>
              <a:rPr lang="en-US" spc="22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for</a:t>
            </a:r>
            <a:r>
              <a:rPr lang="en-US" spc="22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not</a:t>
            </a:r>
            <a:r>
              <a:rPr lang="en-US" spc="23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being</a:t>
            </a:r>
            <a:r>
              <a:rPr lang="en-US" spc="21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in</a:t>
            </a:r>
            <a:r>
              <a:rPr lang="en-US" spc="22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care,</a:t>
            </a:r>
            <a:r>
              <a:rPr lang="en-US" spc="22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a:t>
            </a:r>
            <a:r>
              <a:rPr lang="en-US" spc="22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three</a:t>
            </a:r>
            <a:r>
              <a:rPr lang="en-US" spc="22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most</a:t>
            </a:r>
            <a:r>
              <a:rPr lang="en-US" spc="23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frequently</a:t>
            </a:r>
            <a:r>
              <a:rPr lang="en-US" spc="20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mentioned</a:t>
            </a:r>
            <a:r>
              <a:rPr lang="en-US" spc="22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reasons</a:t>
            </a:r>
            <a:r>
              <a:rPr lang="en-US" spc="21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included</a:t>
            </a:r>
            <a:r>
              <a:rPr lang="en-US" spc="8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transportation</a:t>
            </a:r>
            <a:r>
              <a:rPr lang="en-US" spc="8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(34.6%,</a:t>
            </a:r>
            <a:r>
              <a:rPr lang="en-US" spc="8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18),</a:t>
            </a:r>
            <a:r>
              <a:rPr lang="en-US" spc="8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Treatment</a:t>
            </a:r>
            <a:r>
              <a:rPr lang="en-US" spc="8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by</a:t>
            </a:r>
            <a:r>
              <a:rPr lang="en-US" spc="7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staff</a:t>
            </a:r>
            <a:r>
              <a:rPr lang="en-US" spc="8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in</a:t>
            </a:r>
            <a:r>
              <a:rPr lang="en-US" spc="80"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a:t>
            </a:r>
            <a:r>
              <a:rPr lang="en-US" spc="9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clinic</a:t>
            </a:r>
            <a:r>
              <a:rPr lang="en-US" spc="7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or</a:t>
            </a:r>
            <a:r>
              <a:rPr lang="en-US" spc="90"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doctor’s</a:t>
            </a:r>
            <a:r>
              <a:rPr lang="en-US" spc="8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(26.9%,</a:t>
            </a:r>
            <a:r>
              <a:rPr lang="en-US" spc="40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14),</a:t>
            </a:r>
            <a:r>
              <a:rPr lang="en-US"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and</a:t>
            </a:r>
            <a:r>
              <a:rPr lang="en-US" dirty="0">
                <a:latin typeface="Californian FB" panose="0207040306080B030204" pitchFamily="18" charset="0"/>
                <a:ea typeface="Symbol" panose="05050102010706020507" pitchFamily="18" charset="2"/>
                <a:cs typeface="Times New Roman" panose="02020603050405020304" pitchFamily="18" charset="0"/>
              </a:rPr>
              <a:t> long</a:t>
            </a:r>
            <a:r>
              <a:rPr lang="en-US" spc="-15"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wait</a:t>
            </a:r>
            <a:r>
              <a:rPr lang="en-US" dirty="0">
                <a:latin typeface="Californian FB" panose="0207040306080B030204" pitchFamily="18" charset="0"/>
                <a:ea typeface="Symbol" panose="05050102010706020507" pitchFamily="18" charset="2"/>
                <a:cs typeface="Times New Roman" panose="02020603050405020304" pitchFamily="18" charset="0"/>
              </a:rPr>
              <a:t> </a:t>
            </a:r>
            <a:r>
              <a:rPr lang="en-US" spc="-5" dirty="0">
                <a:latin typeface="Californian FB" panose="0207040306080B030204" pitchFamily="18" charset="0"/>
                <a:ea typeface="Symbol" panose="05050102010706020507" pitchFamily="18" charset="2"/>
                <a:cs typeface="Times New Roman" panose="02020603050405020304" pitchFamily="18" charset="0"/>
              </a:rPr>
              <a:t>times</a:t>
            </a:r>
            <a:r>
              <a:rPr lang="en-US" dirty="0">
                <a:latin typeface="Californian FB" panose="0207040306080B030204" pitchFamily="18" charset="0"/>
                <a:ea typeface="Symbol" panose="05050102010706020507" pitchFamily="18" charset="2"/>
                <a:cs typeface="Times New Roman" panose="02020603050405020304" pitchFamily="18" charset="0"/>
              </a:rPr>
              <a:t> to </a:t>
            </a:r>
            <a:r>
              <a:rPr lang="en-US" spc="-10" dirty="0">
                <a:latin typeface="Californian FB" panose="0207040306080B030204" pitchFamily="18" charset="0"/>
                <a:ea typeface="Symbol" panose="05050102010706020507" pitchFamily="18" charset="2"/>
                <a:cs typeface="Times New Roman" panose="02020603050405020304" pitchFamily="18" charset="0"/>
              </a:rPr>
              <a:t>get</a:t>
            </a:r>
            <a:r>
              <a:rPr lang="en-US" dirty="0">
                <a:latin typeface="Californian FB" panose="0207040306080B030204" pitchFamily="18" charset="0"/>
                <a:ea typeface="Symbol" panose="05050102010706020507" pitchFamily="18" charset="2"/>
                <a:cs typeface="Times New Roman" panose="02020603050405020304" pitchFamily="18" charset="0"/>
              </a:rPr>
              <a:t> to see</a:t>
            </a:r>
            <a:r>
              <a:rPr lang="en-US" spc="-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the</a:t>
            </a:r>
            <a:r>
              <a:rPr lang="en-US" spc="-5" dirty="0">
                <a:latin typeface="Californian FB" panose="0207040306080B030204" pitchFamily="18" charset="0"/>
                <a:ea typeface="Symbol" panose="05050102010706020507" pitchFamily="18" charset="2"/>
                <a:cs typeface="Times New Roman" panose="02020603050405020304" pitchFamily="18" charset="0"/>
              </a:rPr>
              <a:t> doctor</a:t>
            </a:r>
            <a:r>
              <a:rPr lang="en-US" spc="5" dirty="0">
                <a:latin typeface="Californian FB" panose="0207040306080B030204" pitchFamily="18" charset="0"/>
                <a:ea typeface="Symbol" panose="05050102010706020507" pitchFamily="18" charset="2"/>
                <a:cs typeface="Times New Roman" panose="02020603050405020304" pitchFamily="18" charset="0"/>
              </a:rPr>
              <a:t> </a:t>
            </a:r>
            <a:r>
              <a:rPr lang="en-US" dirty="0">
                <a:latin typeface="Californian FB" panose="0207040306080B030204" pitchFamily="18" charset="0"/>
                <a:ea typeface="Symbol" panose="05050102010706020507" pitchFamily="18" charset="2"/>
                <a:cs typeface="Times New Roman" panose="02020603050405020304" pitchFamily="18" charset="0"/>
              </a:rPr>
              <a:t>(23.1%, </a:t>
            </a:r>
            <a:r>
              <a:rPr lang="en-US" spc="-5" dirty="0">
                <a:latin typeface="Californian FB" panose="0207040306080B030204" pitchFamily="18" charset="0"/>
                <a:ea typeface="Symbol" panose="05050102010706020507" pitchFamily="18" charset="2"/>
                <a:cs typeface="Times New Roman" panose="02020603050405020304" pitchFamily="18" charset="0"/>
              </a:rPr>
              <a:t>12).</a:t>
            </a:r>
            <a:endParaRPr lang="en-US" dirty="0">
              <a:latin typeface="Times New Roman" panose="02020603050405020304" pitchFamily="18" charset="0"/>
              <a:ea typeface="Symbol" panose="05050102010706020507" pitchFamily="18" charset="2"/>
              <a:cs typeface="Times New Roman" panose="02020603050405020304" pitchFamily="18" charset="0"/>
            </a:endParaRPr>
          </a:p>
        </p:txBody>
      </p:sp>
      <p:sp>
        <p:nvSpPr>
          <p:cNvPr id="5" name="Rectangle 4"/>
          <p:cNvSpPr/>
          <p:nvPr/>
        </p:nvSpPr>
        <p:spPr>
          <a:xfrm>
            <a:off x="6551612" y="590490"/>
            <a:ext cx="4937570" cy="400110"/>
          </a:xfrm>
          <a:prstGeom prst="rect">
            <a:avLst/>
          </a:prstGeom>
        </p:spPr>
        <p:txBody>
          <a:bodyPr wrap="none">
            <a:spAutoFit/>
          </a:bodyPr>
          <a:lstStyle/>
          <a:p>
            <a:pPr marL="533400" marR="0" algn="just">
              <a:spcBef>
                <a:spcPts val="0"/>
              </a:spcBef>
              <a:spcAft>
                <a:spcPts val="0"/>
              </a:spcAft>
            </a:pPr>
            <a:r>
              <a:rPr lang="en-US" sz="2000" b="1" cap="small" dirty="0">
                <a:latin typeface="Californian FB" panose="0207040306080B030204" pitchFamily="18" charset="0"/>
                <a:ea typeface="Calibri" panose="020F0502020204030204" pitchFamily="34" charset="0"/>
                <a:cs typeface="Times New Roman" panose="02020603050405020304" pitchFamily="18" charset="0"/>
              </a:rPr>
              <a:t>PLWHA Survey Finding Highlights</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290" name="Picture 2" descr="Image result for people taking a surve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9928885" y="3138502"/>
            <a:ext cx="1824038" cy="10334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218767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2812" y="726430"/>
            <a:ext cx="6810198" cy="461665"/>
          </a:xfrm>
          <a:prstGeom prst="rect">
            <a:avLst/>
          </a:prstGeom>
        </p:spPr>
        <p:txBody>
          <a:bodyPr wrap="none">
            <a:spAutoFit/>
          </a:bodyPr>
          <a:lstStyle/>
          <a:p>
            <a:r>
              <a:rPr lang="en-US" sz="2400" spc="-5" dirty="0">
                <a:latin typeface="Californian FB" panose="0207040306080B030204" pitchFamily="18" charset="0"/>
                <a:ea typeface="Calibri" panose="020F0502020204030204" pitchFamily="34" charset="0"/>
                <a:cs typeface="Times New Roman" panose="02020603050405020304" pitchFamily="18" charset="0"/>
              </a:rPr>
              <a:t>Highlights</a:t>
            </a:r>
            <a:r>
              <a:rPr lang="en-US" sz="2400" dirty="0">
                <a:latin typeface="Californian FB" panose="0207040306080B030204" pitchFamily="18" charset="0"/>
                <a:ea typeface="Calibri" panose="020F0502020204030204" pitchFamily="34" charset="0"/>
                <a:cs typeface="Times New Roman" panose="02020603050405020304" pitchFamily="18" charset="0"/>
              </a:rPr>
              <a:t> </a:t>
            </a:r>
            <a:r>
              <a:rPr lang="en-US" sz="2400" spc="-5" dirty="0">
                <a:latin typeface="Californian FB" panose="0207040306080B030204" pitchFamily="18" charset="0"/>
                <a:ea typeface="Calibri" panose="020F0502020204030204" pitchFamily="34" charset="0"/>
                <a:cs typeface="Times New Roman" panose="02020603050405020304" pitchFamily="18" charset="0"/>
              </a:rPr>
              <a:t>Regarding</a:t>
            </a:r>
            <a:r>
              <a:rPr lang="en-US" sz="2400" dirty="0">
                <a:latin typeface="Californian FB" panose="0207040306080B030204" pitchFamily="18" charset="0"/>
                <a:ea typeface="Calibri" panose="020F0502020204030204" pitchFamily="34" charset="0"/>
                <a:cs typeface="Times New Roman" panose="02020603050405020304" pitchFamily="18" charset="0"/>
              </a:rPr>
              <a:t> </a:t>
            </a:r>
            <a:r>
              <a:rPr lang="en-US" sz="2400" spc="-5" dirty="0">
                <a:latin typeface="Californian FB" panose="0207040306080B030204" pitchFamily="18" charset="0"/>
                <a:ea typeface="Calibri" panose="020F0502020204030204" pitchFamily="34" charset="0"/>
                <a:cs typeface="Times New Roman" panose="02020603050405020304" pitchFamily="18" charset="0"/>
              </a:rPr>
              <a:t>Populations</a:t>
            </a:r>
            <a:r>
              <a:rPr lang="en-US" sz="2400" spc="-10" dirty="0">
                <a:latin typeface="Californian FB" panose="0207040306080B030204" pitchFamily="18" charset="0"/>
                <a:ea typeface="Calibri" panose="020F0502020204030204" pitchFamily="34" charset="0"/>
                <a:cs typeface="Times New Roman" panose="02020603050405020304" pitchFamily="18" charset="0"/>
              </a:rPr>
              <a:t> </a:t>
            </a:r>
            <a:r>
              <a:rPr lang="en-US" sz="2400" dirty="0">
                <a:latin typeface="Californian FB" panose="0207040306080B030204" pitchFamily="18" charset="0"/>
                <a:ea typeface="Calibri" panose="020F0502020204030204" pitchFamily="34" charset="0"/>
                <a:cs typeface="Times New Roman" panose="02020603050405020304" pitchFamily="18" charset="0"/>
              </a:rPr>
              <a:t>of</a:t>
            </a:r>
            <a:r>
              <a:rPr lang="en-US" sz="2400" spc="-5" dirty="0">
                <a:latin typeface="Californian FB" panose="0207040306080B030204" pitchFamily="18" charset="0"/>
                <a:ea typeface="Calibri" panose="020F0502020204030204" pitchFamily="34" charset="0"/>
                <a:cs typeface="Times New Roman" panose="02020603050405020304" pitchFamily="18" charset="0"/>
              </a:rPr>
              <a:t> Special</a:t>
            </a:r>
            <a:r>
              <a:rPr lang="en-US" sz="2400" dirty="0">
                <a:latin typeface="Californian FB" panose="0207040306080B030204" pitchFamily="18" charset="0"/>
                <a:ea typeface="Calibri" panose="020F0502020204030204" pitchFamily="34" charset="0"/>
                <a:cs typeface="Times New Roman" panose="02020603050405020304" pitchFamily="18" charset="0"/>
              </a:rPr>
              <a:t> </a:t>
            </a:r>
            <a:r>
              <a:rPr lang="en-US" sz="2400" spc="-5" dirty="0">
                <a:latin typeface="Californian FB" panose="0207040306080B030204" pitchFamily="18" charset="0"/>
                <a:ea typeface="Calibri" panose="020F0502020204030204" pitchFamily="34" charset="0"/>
                <a:cs typeface="Times New Roman" panose="02020603050405020304" pitchFamily="18" charset="0"/>
              </a:rPr>
              <a:t>Concern</a:t>
            </a:r>
            <a:endParaRPr lang="en-US" sz="2400" dirty="0"/>
          </a:p>
        </p:txBody>
      </p:sp>
      <p:sp>
        <p:nvSpPr>
          <p:cNvPr id="5" name="Rectangle 4"/>
          <p:cNvSpPr/>
          <p:nvPr/>
        </p:nvSpPr>
        <p:spPr>
          <a:xfrm>
            <a:off x="1065212" y="2133600"/>
            <a:ext cx="10591800" cy="2790508"/>
          </a:xfrm>
          <a:prstGeom prst="rect">
            <a:avLst/>
          </a:prstGeom>
        </p:spPr>
        <p:txBody>
          <a:bodyPr wrap="square">
            <a:spAutoFit/>
          </a:bodyPr>
          <a:lstStyle/>
          <a:p>
            <a:pPr marL="533400" marR="0">
              <a:lnSpc>
                <a:spcPts val="1370"/>
              </a:lnSpc>
              <a:spcBef>
                <a:spcPts val="0"/>
              </a:spcBef>
              <a:spcAft>
                <a:spcPts val="0"/>
              </a:spcAft>
            </a:pPr>
            <a:r>
              <a:rPr lang="en-US" b="1" spc="-5" dirty="0">
                <a:latin typeface="Californian FB" panose="0207040306080B030204" pitchFamily="18" charset="0"/>
                <a:ea typeface="Times New Roman" panose="02020603050405020304" pitchFamily="18" charset="0"/>
                <a:cs typeface="Times New Roman" panose="02020603050405020304" pitchFamily="18" charset="0"/>
              </a:rPr>
              <a:t>African-American</a:t>
            </a:r>
            <a:r>
              <a:rPr lang="en-US" b="1" dirty="0">
                <a:latin typeface="Californian FB" panose="0207040306080B030204" pitchFamily="18" charset="0"/>
                <a:ea typeface="Times New Roman" panose="02020603050405020304" pitchFamily="18" charset="0"/>
                <a:cs typeface="Times New Roman" panose="02020603050405020304" pitchFamily="18" charset="0"/>
              </a:rPr>
              <a:t> </a:t>
            </a:r>
            <a:r>
              <a:rPr lang="en-US" b="1" spc="-5" dirty="0">
                <a:latin typeface="Californian FB" panose="0207040306080B030204" pitchFamily="18" charset="0"/>
                <a:ea typeface="Times New Roman" panose="02020603050405020304" pitchFamily="18" charset="0"/>
                <a:cs typeface="Times New Roman" panose="02020603050405020304" pitchFamily="18" charset="0"/>
              </a:rPr>
              <a:t>Heterosexual</a:t>
            </a:r>
            <a:r>
              <a:rPr lang="en-US" b="1" dirty="0">
                <a:latin typeface="Californian FB" panose="0207040306080B030204" pitchFamily="18" charset="0"/>
                <a:ea typeface="Times New Roman" panose="02020603050405020304" pitchFamily="18" charset="0"/>
                <a:cs typeface="Times New Roman" panose="02020603050405020304" pitchFamily="18" charset="0"/>
              </a:rPr>
              <a:t> </a:t>
            </a:r>
            <a:r>
              <a:rPr lang="en-US" b="1" spc="-5" dirty="0">
                <a:latin typeface="Californian FB" panose="0207040306080B030204" pitchFamily="18" charset="0"/>
                <a:ea typeface="Times New Roman" panose="02020603050405020304" pitchFamily="18" charset="0"/>
                <a:cs typeface="Times New Roman" panose="02020603050405020304" pitchFamily="18" charset="0"/>
              </a:rPr>
              <a:t>Survey Respondents</a:t>
            </a: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marL="532765" marR="74295" algn="just">
              <a:spcBef>
                <a:spcPts val="0"/>
              </a:spcBef>
              <a:spcAft>
                <a:spcPts val="0"/>
              </a:spcAft>
            </a:pPr>
            <a:r>
              <a:rPr lang="en-US" spc="-5" dirty="0">
                <a:latin typeface="Californian FB" panose="0207040306080B030204" pitchFamily="18" charset="0"/>
                <a:ea typeface="Times New Roman" panose="02020603050405020304" pitchFamily="18" charset="0"/>
                <a:cs typeface="Times New Roman" panose="02020603050405020304" pitchFamily="18" charset="0"/>
              </a:rPr>
              <a:t>Out</a:t>
            </a:r>
            <a:r>
              <a:rPr lang="en-US" spc="35" dirty="0">
                <a:latin typeface="Californian FB" panose="0207040306080B030204" pitchFamily="18" charset="0"/>
                <a:ea typeface="Times New Roman" panose="02020603050405020304" pitchFamily="18" charset="0"/>
                <a:cs typeface="Times New Roman" panose="02020603050405020304" pitchFamily="18" charset="0"/>
              </a:rPr>
              <a:t> </a:t>
            </a:r>
            <a:r>
              <a:rPr lang="en-US" dirty="0">
                <a:latin typeface="Californian FB" panose="0207040306080B030204" pitchFamily="18" charset="0"/>
                <a:ea typeface="Times New Roman" panose="02020603050405020304" pitchFamily="18" charset="0"/>
                <a:cs typeface="Times New Roman" panose="02020603050405020304" pitchFamily="18" charset="0"/>
              </a:rPr>
              <a:t>of</a:t>
            </a:r>
            <a:r>
              <a:rPr lang="en-US" spc="30" dirty="0">
                <a:latin typeface="Californian FB" panose="0207040306080B030204" pitchFamily="18" charset="0"/>
                <a:ea typeface="Times New Roman" panose="02020603050405020304" pitchFamily="18" charset="0"/>
                <a:cs typeface="Times New Roman" panose="02020603050405020304" pitchFamily="18" charset="0"/>
              </a:rPr>
              <a:t> </a:t>
            </a:r>
            <a:r>
              <a:rPr lang="en-US" dirty="0">
                <a:latin typeface="Californian FB" panose="0207040306080B030204" pitchFamily="18" charset="0"/>
                <a:ea typeface="Times New Roman" panose="02020603050405020304" pitchFamily="18" charset="0"/>
                <a:cs typeface="Times New Roman" panose="02020603050405020304" pitchFamily="18" charset="0"/>
              </a:rPr>
              <a:t>the</a:t>
            </a:r>
            <a:r>
              <a:rPr lang="en-US" spc="30" dirty="0">
                <a:latin typeface="Californian FB" panose="0207040306080B030204" pitchFamily="18" charset="0"/>
                <a:ea typeface="Times New Roman" panose="02020603050405020304" pitchFamily="18" charset="0"/>
                <a:cs typeface="Times New Roman" panose="02020603050405020304" pitchFamily="18" charset="0"/>
              </a:rPr>
              <a:t> </a:t>
            </a:r>
            <a:r>
              <a:rPr lang="en-US" spc="-5" dirty="0">
                <a:latin typeface="Californian FB" panose="0207040306080B030204" pitchFamily="18" charset="0"/>
                <a:ea typeface="Times New Roman" panose="02020603050405020304" pitchFamily="18" charset="0"/>
                <a:cs typeface="Times New Roman" panose="02020603050405020304" pitchFamily="18" charset="0"/>
              </a:rPr>
              <a:t>total</a:t>
            </a:r>
            <a:r>
              <a:rPr lang="en-US" spc="35" dirty="0">
                <a:latin typeface="Californian FB" panose="0207040306080B030204" pitchFamily="18" charset="0"/>
                <a:ea typeface="Times New Roman" panose="02020603050405020304" pitchFamily="18" charset="0"/>
                <a:cs typeface="Times New Roman" panose="02020603050405020304" pitchFamily="18" charset="0"/>
              </a:rPr>
              <a:t> </a:t>
            </a:r>
            <a:r>
              <a:rPr lang="en-US" dirty="0">
                <a:latin typeface="Californian FB" panose="0207040306080B030204" pitchFamily="18" charset="0"/>
                <a:ea typeface="Times New Roman" panose="02020603050405020304" pitchFamily="18" charset="0"/>
                <a:cs typeface="Times New Roman" panose="02020603050405020304" pitchFamily="18" charset="0"/>
              </a:rPr>
              <a:t>357</a:t>
            </a:r>
            <a:r>
              <a:rPr lang="en-US" spc="35" dirty="0">
                <a:latin typeface="Californian FB" panose="0207040306080B030204" pitchFamily="18" charset="0"/>
                <a:ea typeface="Times New Roman" panose="02020603050405020304" pitchFamily="18" charset="0"/>
                <a:cs typeface="Times New Roman" panose="02020603050405020304" pitchFamily="18" charset="0"/>
              </a:rPr>
              <a:t> </a:t>
            </a:r>
            <a:r>
              <a:rPr lang="en-US" dirty="0">
                <a:latin typeface="Californian FB" panose="0207040306080B030204" pitchFamily="18" charset="0"/>
                <a:ea typeface="Times New Roman" panose="02020603050405020304" pitchFamily="18" charset="0"/>
                <a:cs typeface="Times New Roman" panose="02020603050405020304" pitchFamily="18" charset="0"/>
              </a:rPr>
              <a:t>Needs</a:t>
            </a:r>
            <a:r>
              <a:rPr lang="en-US" spc="35" dirty="0">
                <a:latin typeface="Californian FB" panose="0207040306080B030204" pitchFamily="18" charset="0"/>
                <a:ea typeface="Times New Roman" panose="02020603050405020304" pitchFamily="18" charset="0"/>
                <a:cs typeface="Times New Roman" panose="02020603050405020304" pitchFamily="18" charset="0"/>
              </a:rPr>
              <a:t> </a:t>
            </a:r>
            <a:r>
              <a:rPr lang="en-US" spc="-5" dirty="0">
                <a:latin typeface="Californian FB" panose="0207040306080B030204" pitchFamily="18" charset="0"/>
                <a:ea typeface="Times New Roman" panose="02020603050405020304" pitchFamily="18" charset="0"/>
                <a:cs typeface="Times New Roman" panose="02020603050405020304" pitchFamily="18" charset="0"/>
              </a:rPr>
              <a:t>Assessment</a:t>
            </a:r>
            <a:r>
              <a:rPr lang="en-US" spc="35" dirty="0">
                <a:latin typeface="Californian FB" panose="0207040306080B030204" pitchFamily="18" charset="0"/>
                <a:ea typeface="Times New Roman" panose="02020603050405020304" pitchFamily="18" charset="0"/>
                <a:cs typeface="Times New Roman" panose="02020603050405020304" pitchFamily="18" charset="0"/>
              </a:rPr>
              <a:t> </a:t>
            </a:r>
            <a:r>
              <a:rPr lang="en-US" dirty="0">
                <a:latin typeface="Californian FB" panose="0207040306080B030204" pitchFamily="18" charset="0"/>
                <a:ea typeface="Times New Roman" panose="02020603050405020304" pitchFamily="18" charset="0"/>
                <a:cs typeface="Times New Roman" panose="02020603050405020304" pitchFamily="18" charset="0"/>
              </a:rPr>
              <a:t>survey</a:t>
            </a:r>
            <a:r>
              <a:rPr lang="en-US" spc="10" dirty="0">
                <a:latin typeface="Californian FB" panose="0207040306080B030204" pitchFamily="18" charset="0"/>
                <a:ea typeface="Times New Roman" panose="02020603050405020304" pitchFamily="18" charset="0"/>
                <a:cs typeface="Times New Roman" panose="02020603050405020304" pitchFamily="18" charset="0"/>
              </a:rPr>
              <a:t> </a:t>
            </a:r>
            <a:r>
              <a:rPr lang="en-US" dirty="0">
                <a:latin typeface="Californian FB" panose="0207040306080B030204" pitchFamily="18" charset="0"/>
                <a:ea typeface="Times New Roman" panose="02020603050405020304" pitchFamily="18" charset="0"/>
                <a:cs typeface="Times New Roman" panose="02020603050405020304" pitchFamily="18" charset="0"/>
              </a:rPr>
              <a:t>respondents</a:t>
            </a:r>
            <a:r>
              <a:rPr lang="en-US" dirty="0" smtClean="0">
                <a:latin typeface="Californian FB" panose="0207040306080B030204" pitchFamily="18" charset="0"/>
                <a:ea typeface="Times New Roman" panose="02020603050405020304" pitchFamily="18" charset="0"/>
                <a:cs typeface="Times New Roman" panose="02020603050405020304" pitchFamily="18" charset="0"/>
              </a:rPr>
              <a:t>:</a:t>
            </a:r>
          </a:p>
          <a:p>
            <a:pPr marL="342900" marR="74295" lvl="0" indent="-342900" algn="just">
              <a:spcBef>
                <a:spcPts val="0"/>
              </a:spcBef>
              <a:spcAft>
                <a:spcPts val="0"/>
              </a:spcAft>
              <a:buSzPts val="1200"/>
              <a:buFont typeface="Times New Roman" panose="02020603050405020304" pitchFamily="18" charset="0"/>
              <a:buChar char="•"/>
            </a:pPr>
            <a:r>
              <a:rPr lang="en-US" sz="1600" dirty="0" smtClean="0">
                <a:latin typeface="Californian FB" panose="0207040306080B030204" pitchFamily="18" charset="0"/>
                <a:ea typeface="Times New Roman" panose="02020603050405020304" pitchFamily="18" charset="0"/>
                <a:cs typeface="Times New Roman" panose="02020603050405020304" pitchFamily="18" charset="0"/>
              </a:rPr>
              <a:t>Two </a:t>
            </a:r>
            <a:r>
              <a:rPr lang="en-US" sz="1600" dirty="0">
                <a:latin typeface="Californian FB" panose="0207040306080B030204" pitchFamily="18" charset="0"/>
                <a:ea typeface="Times New Roman" panose="02020603050405020304" pitchFamily="18" charset="0"/>
                <a:cs typeface="Times New Roman" panose="02020603050405020304" pitchFamily="18" charset="0"/>
              </a:rPr>
              <a:t>hundred forty two (242) respondents indicated they were African-American heterosexuals.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74295" lvl="0" indent="-342900" algn="just">
              <a:spcBef>
                <a:spcPts val="0"/>
              </a:spcBef>
              <a:spcAft>
                <a:spcPts val="0"/>
              </a:spcAft>
              <a:buSzPts val="1200"/>
              <a:buFont typeface="Times New Roman" panose="02020603050405020304" pitchFamily="18" charset="0"/>
              <a:buChar char="•"/>
            </a:pPr>
            <a:r>
              <a:rPr lang="en-US" sz="1600" dirty="0">
                <a:latin typeface="Californian FB" panose="0207040306080B030204" pitchFamily="18" charset="0"/>
                <a:ea typeface="Times New Roman" panose="02020603050405020304" pitchFamily="18" charset="0"/>
                <a:cs typeface="Times New Roman" panose="02020603050405020304" pitchFamily="18" charset="0"/>
              </a:rPr>
              <a:t>Two hundred eighty seven (287) or (83.4%) indicated they were in HIV/AIDS medical care and,</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74295" lvl="0" indent="-342900" algn="just">
              <a:spcBef>
                <a:spcPts val="0"/>
              </a:spcBef>
              <a:spcAft>
                <a:spcPts val="0"/>
              </a:spcAft>
              <a:buSzPts val="1200"/>
              <a:buFont typeface="Times New Roman" panose="02020603050405020304" pitchFamily="18" charset="0"/>
              <a:buChar char="•"/>
            </a:pPr>
            <a:r>
              <a:rPr lang="en-US" sz="1600" dirty="0">
                <a:latin typeface="Californian FB" panose="0207040306080B030204" pitchFamily="18" charset="0"/>
                <a:ea typeface="Times New Roman" panose="02020603050405020304" pitchFamily="18" charset="0"/>
                <a:cs typeface="Times New Roman" panose="02020603050405020304" pitchFamily="18" charset="0"/>
              </a:rPr>
              <a:t>Fifty seven (57 ) or (16.6%) were out of care.</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990600" marR="74295" algn="just">
              <a:spcBef>
                <a:spcPts val="0"/>
              </a:spcBef>
              <a:spcAft>
                <a:spcPts val="0"/>
              </a:spcAft>
            </a:pPr>
            <a:r>
              <a:rPr lang="en-US" dirty="0">
                <a:latin typeface="Californian FB" panose="0207040306080B030204" pitchFamily="18" charset="0"/>
                <a:ea typeface="Times New Roman" panose="02020603050405020304" pitchFamily="18" charset="0"/>
                <a:cs typeface="Times New Roman" panose="02020603050405020304" pitchFamily="18" charset="0"/>
              </a:rPr>
              <a:t> </a:t>
            </a:r>
            <a:endParaRPr lang="en-US" dirty="0" smtClean="0">
              <a:latin typeface="Californian FB" panose="0207040306080B030204" pitchFamily="18" charset="0"/>
              <a:ea typeface="Times New Roman" panose="02020603050405020304" pitchFamily="18" charset="0"/>
              <a:cs typeface="Times New Roman" panose="02020603050405020304" pitchFamily="18" charset="0"/>
            </a:endParaRPr>
          </a:p>
          <a:p>
            <a:pPr marL="990600" marR="74295" algn="just">
              <a:spcBef>
                <a:spcPts val="0"/>
              </a:spcBef>
              <a:spcAft>
                <a:spcPts val="0"/>
              </a:spcAft>
            </a:pPr>
            <a:endParaRPr lang="en-US" dirty="0">
              <a:latin typeface="Californian FB" panose="0207040306080B030204" pitchFamily="18" charset="0"/>
              <a:ea typeface="Times New Roman" panose="02020603050405020304" pitchFamily="18" charset="0"/>
              <a:cs typeface="Times New Roman" panose="02020603050405020304" pitchFamily="18" charset="0"/>
            </a:endParaRPr>
          </a:p>
          <a:p>
            <a:pPr marL="990600" marR="74295" algn="just">
              <a:spcBef>
                <a:spcPts val="0"/>
              </a:spcBef>
              <a:spcAft>
                <a:spcPts val="0"/>
              </a:spcAft>
            </a:pPr>
            <a:endParaRPr lang="en-US"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533400" marR="0" algn="just">
              <a:lnSpc>
                <a:spcPts val="1370"/>
              </a:lnSpc>
              <a:spcBef>
                <a:spcPts val="0"/>
              </a:spcBef>
              <a:spcAft>
                <a:spcPts val="0"/>
              </a:spcAft>
            </a:pPr>
            <a:r>
              <a:rPr lang="en-US" b="1" spc="-5" dirty="0" smtClean="0">
                <a:latin typeface="Californian FB" panose="0207040306080B030204" pitchFamily="18" charset="0"/>
                <a:ea typeface="Times New Roman" panose="02020603050405020304" pitchFamily="18" charset="0"/>
                <a:cs typeface="Times New Roman" panose="02020603050405020304" pitchFamily="18" charset="0"/>
              </a:rPr>
              <a:t>MSM </a:t>
            </a:r>
            <a:r>
              <a:rPr lang="en-US" b="1" spc="-5" dirty="0">
                <a:latin typeface="Californian FB" panose="0207040306080B030204" pitchFamily="18" charset="0"/>
                <a:ea typeface="Times New Roman" panose="02020603050405020304" pitchFamily="18" charset="0"/>
                <a:cs typeface="Times New Roman" panose="02020603050405020304" pitchFamily="18" charset="0"/>
              </a:rPr>
              <a:t>Survey</a:t>
            </a:r>
            <a:r>
              <a:rPr lang="en-US" b="1" dirty="0">
                <a:latin typeface="Californian FB" panose="0207040306080B030204" pitchFamily="18" charset="0"/>
                <a:ea typeface="Times New Roman" panose="02020603050405020304" pitchFamily="18" charset="0"/>
                <a:cs typeface="Times New Roman" panose="02020603050405020304" pitchFamily="18" charset="0"/>
              </a:rPr>
              <a:t> </a:t>
            </a:r>
            <a:r>
              <a:rPr lang="en-US" b="1" spc="-5" dirty="0">
                <a:latin typeface="Californian FB" panose="0207040306080B030204" pitchFamily="18" charset="0"/>
                <a:ea typeface="Times New Roman" panose="02020603050405020304" pitchFamily="18" charset="0"/>
                <a:cs typeface="Times New Roman" panose="02020603050405020304" pitchFamily="18" charset="0"/>
              </a:rPr>
              <a:t>Respondents</a:t>
            </a: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74295" lvl="0" indent="-342900" algn="just">
              <a:spcBef>
                <a:spcPts val="0"/>
              </a:spcBef>
              <a:spcAft>
                <a:spcPts val="0"/>
              </a:spcAft>
              <a:buSzPts val="1200"/>
              <a:buFont typeface="Times New Roman" panose="02020603050405020304" pitchFamily="18" charset="0"/>
              <a:buChar char="•"/>
            </a:pPr>
            <a:r>
              <a:rPr lang="en-US" sz="1600" dirty="0">
                <a:latin typeface="Californian FB" panose="0207040306080B030204" pitchFamily="18" charset="0"/>
                <a:ea typeface="Times New Roman" panose="02020603050405020304" pitchFamily="18" charset="0"/>
                <a:cs typeface="Times New Roman" panose="02020603050405020304" pitchFamily="18" charset="0"/>
              </a:rPr>
              <a:t>Seventeen point three percent (17.3%) or </a:t>
            </a:r>
            <a:r>
              <a:rPr lang="en-US" sz="1600" spc="-5" dirty="0">
                <a:latin typeface="Californian FB" panose="0207040306080B030204" pitchFamily="18" charset="0"/>
                <a:ea typeface="Times New Roman" panose="02020603050405020304" pitchFamily="18" charset="0"/>
                <a:cs typeface="Times New Roman" panose="02020603050405020304" pitchFamily="18" charset="0"/>
              </a:rPr>
              <a:t>(57)</a:t>
            </a:r>
            <a:r>
              <a:rPr lang="en-US" sz="1600" spc="90"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dirty="0">
                <a:latin typeface="Californian FB" panose="0207040306080B030204" pitchFamily="18" charset="0"/>
                <a:ea typeface="Times New Roman" panose="02020603050405020304" pitchFamily="18" charset="0"/>
                <a:cs typeface="Times New Roman" panose="02020603050405020304" pitchFamily="18" charset="0"/>
              </a:rPr>
              <a:t>of</a:t>
            </a:r>
            <a:r>
              <a:rPr lang="en-US" sz="1600" spc="90"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spc="-5" dirty="0">
                <a:latin typeface="Californian FB" panose="0207040306080B030204" pitchFamily="18" charset="0"/>
                <a:ea typeface="Times New Roman" panose="02020603050405020304" pitchFamily="18" charset="0"/>
                <a:cs typeface="Times New Roman" panose="02020603050405020304" pitchFamily="18" charset="0"/>
              </a:rPr>
              <a:t>all</a:t>
            </a:r>
            <a:r>
              <a:rPr lang="en-US" sz="1600" spc="95"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dirty="0">
                <a:latin typeface="Californian FB" panose="0207040306080B030204" pitchFamily="18" charset="0"/>
                <a:ea typeface="Times New Roman" panose="02020603050405020304" pitchFamily="18" charset="0"/>
                <a:cs typeface="Times New Roman" panose="02020603050405020304" pitchFamily="18" charset="0"/>
              </a:rPr>
              <a:t>survey</a:t>
            </a:r>
            <a:r>
              <a:rPr lang="en-US" sz="1600" spc="80"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spc="-5" dirty="0">
                <a:latin typeface="Californian FB" panose="0207040306080B030204" pitchFamily="18" charset="0"/>
                <a:ea typeface="Times New Roman" panose="02020603050405020304" pitchFamily="18" charset="0"/>
                <a:cs typeface="Times New Roman" panose="02020603050405020304" pitchFamily="18" charset="0"/>
              </a:rPr>
              <a:t>respondents</a:t>
            </a:r>
            <a:r>
              <a:rPr lang="en-US" sz="1600" spc="95"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spc="-5" dirty="0">
                <a:latin typeface="Californian FB" panose="0207040306080B030204" pitchFamily="18" charset="0"/>
                <a:ea typeface="Times New Roman" panose="02020603050405020304" pitchFamily="18" charset="0"/>
                <a:cs typeface="Times New Roman" panose="02020603050405020304" pitchFamily="18" charset="0"/>
              </a:rPr>
              <a:t>identified</a:t>
            </a:r>
            <a:r>
              <a:rPr lang="en-US" sz="1600" spc="95"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spc="-5" dirty="0">
                <a:latin typeface="Californian FB" panose="0207040306080B030204" pitchFamily="18" charset="0"/>
                <a:ea typeface="Times New Roman" panose="02020603050405020304" pitchFamily="18" charset="0"/>
                <a:cs typeface="Times New Roman" panose="02020603050405020304" pitchFamily="18" charset="0"/>
              </a:rPr>
              <a:t>themselves</a:t>
            </a:r>
            <a:r>
              <a:rPr lang="en-US" sz="1600" spc="95"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spc="-5" dirty="0">
                <a:latin typeface="Californian FB" panose="0207040306080B030204" pitchFamily="18" charset="0"/>
                <a:ea typeface="Times New Roman" panose="02020603050405020304" pitchFamily="18" charset="0"/>
                <a:cs typeface="Times New Roman" panose="02020603050405020304" pitchFamily="18" charset="0"/>
              </a:rPr>
              <a:t>as</a:t>
            </a:r>
            <a:r>
              <a:rPr lang="en-US" sz="1600" spc="95"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dirty="0">
                <a:latin typeface="Californian FB" panose="0207040306080B030204" pitchFamily="18" charset="0"/>
                <a:ea typeface="Times New Roman" panose="02020603050405020304" pitchFamily="18" charset="0"/>
                <a:cs typeface="Times New Roman" panose="02020603050405020304" pitchFamily="18" charset="0"/>
              </a:rPr>
              <a:t>MSM.</a:t>
            </a:r>
            <a:r>
              <a:rPr lang="en-US" sz="1600" spc="95" dirty="0">
                <a:latin typeface="Californian FB" panose="0207040306080B030204" pitchFamily="18" charset="0"/>
                <a:ea typeface="Times New Roman" panose="02020603050405020304" pitchFamily="18" charset="0"/>
                <a:cs typeface="Times New Roman" panose="02020603050405020304" pitchFamily="18" charset="0"/>
              </a:rPr>
              <a:t>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74295" lvl="0" indent="-342900" algn="just">
              <a:spcBef>
                <a:spcPts val="0"/>
              </a:spcBef>
              <a:spcAft>
                <a:spcPts val="0"/>
              </a:spcAft>
              <a:buSzPts val="1200"/>
              <a:buFont typeface="Times New Roman" panose="02020603050405020304" pitchFamily="18" charset="0"/>
              <a:buChar char="•"/>
            </a:pPr>
            <a:r>
              <a:rPr lang="en-US" sz="1600" spc="-5" dirty="0">
                <a:latin typeface="Californian FB" panose="0207040306080B030204" pitchFamily="18" charset="0"/>
                <a:ea typeface="Times New Roman" panose="02020603050405020304" pitchFamily="18" charset="0"/>
                <a:cs typeface="Times New Roman" panose="02020603050405020304" pitchFamily="18" charset="0"/>
              </a:rPr>
              <a:t>Only</a:t>
            </a:r>
            <a:r>
              <a:rPr lang="en-US" sz="1600" spc="70"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dirty="0">
                <a:latin typeface="Californian FB" panose="0207040306080B030204" pitchFamily="18" charset="0"/>
                <a:ea typeface="Times New Roman" panose="02020603050405020304" pitchFamily="18" charset="0"/>
                <a:cs typeface="Times New Roman" panose="02020603050405020304" pitchFamily="18" charset="0"/>
              </a:rPr>
              <a:t>seven</a:t>
            </a:r>
            <a:r>
              <a:rPr lang="en-US" sz="1600" spc="95"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spc="-5" dirty="0">
                <a:latin typeface="Californian FB" panose="0207040306080B030204" pitchFamily="18" charset="0"/>
                <a:ea typeface="Times New Roman" panose="02020603050405020304" pitchFamily="18" charset="0"/>
                <a:cs typeface="Times New Roman" panose="02020603050405020304" pitchFamily="18" charset="0"/>
              </a:rPr>
              <a:t>individuals</a:t>
            </a:r>
            <a:r>
              <a:rPr lang="en-US" sz="1600" spc="95"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dirty="0">
                <a:latin typeface="Californian FB" panose="0207040306080B030204" pitchFamily="18" charset="0"/>
                <a:ea typeface="Times New Roman" panose="02020603050405020304" pitchFamily="18" charset="0"/>
                <a:cs typeface="Times New Roman" panose="02020603050405020304" pitchFamily="18" charset="0"/>
              </a:rPr>
              <a:t>of</a:t>
            </a:r>
            <a:r>
              <a:rPr lang="en-US" sz="1600" spc="375"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dirty="0">
                <a:latin typeface="Californian FB" panose="0207040306080B030204" pitchFamily="18" charset="0"/>
                <a:ea typeface="Times New Roman" panose="02020603050405020304" pitchFamily="18" charset="0"/>
                <a:cs typeface="Times New Roman" panose="02020603050405020304" pitchFamily="18" charset="0"/>
              </a:rPr>
              <a:t>this </a:t>
            </a:r>
            <a:r>
              <a:rPr lang="en-US" sz="1600" spc="-5" dirty="0">
                <a:latin typeface="Californian FB" panose="0207040306080B030204" pitchFamily="18" charset="0"/>
                <a:ea typeface="Times New Roman" panose="02020603050405020304" pitchFamily="18" charset="0"/>
                <a:cs typeface="Times New Roman" panose="02020603050405020304" pitchFamily="18" charset="0"/>
              </a:rPr>
              <a:t>population</a:t>
            </a:r>
            <a:r>
              <a:rPr lang="en-US" sz="1600"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spc="-5" dirty="0">
                <a:latin typeface="Californian FB" panose="0207040306080B030204" pitchFamily="18" charset="0"/>
                <a:ea typeface="Times New Roman" panose="02020603050405020304" pitchFamily="18" charset="0"/>
                <a:cs typeface="Times New Roman" panose="02020603050405020304" pitchFamily="18" charset="0"/>
              </a:rPr>
              <a:t>identified</a:t>
            </a:r>
            <a:r>
              <a:rPr lang="en-US" sz="1600" spc="-15"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spc="-5" dirty="0">
                <a:latin typeface="Californian FB" panose="0207040306080B030204" pitchFamily="18" charset="0"/>
                <a:ea typeface="Times New Roman" panose="02020603050405020304" pitchFamily="18" charset="0"/>
                <a:cs typeface="Times New Roman" panose="02020603050405020304" pitchFamily="18" charset="0"/>
              </a:rPr>
              <a:t>as</a:t>
            </a:r>
            <a:r>
              <a:rPr lang="en-US" sz="1600"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spc="-5" dirty="0">
                <a:latin typeface="Californian FB" panose="0207040306080B030204" pitchFamily="18" charset="0"/>
                <a:ea typeface="Times New Roman" panose="02020603050405020304" pitchFamily="18" charset="0"/>
                <a:cs typeface="Times New Roman" panose="02020603050405020304" pitchFamily="18" charset="0"/>
              </a:rPr>
              <a:t>Transgender </a:t>
            </a:r>
            <a:r>
              <a:rPr lang="en-US" sz="1600" dirty="0">
                <a:latin typeface="Californian FB" panose="0207040306080B030204" pitchFamily="18" charset="0"/>
                <a:ea typeface="Times New Roman" panose="02020603050405020304" pitchFamily="18" charset="0"/>
                <a:cs typeface="Times New Roman" panose="02020603050405020304" pitchFamily="18" charset="0"/>
              </a:rPr>
              <a:t>(male</a:t>
            </a:r>
            <a:r>
              <a:rPr lang="en-US" sz="1600" spc="-5"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dirty="0">
                <a:latin typeface="Californian FB" panose="0207040306080B030204" pitchFamily="18" charset="0"/>
                <a:ea typeface="Times New Roman" panose="02020603050405020304" pitchFamily="18" charset="0"/>
                <a:cs typeface="Times New Roman" panose="02020603050405020304" pitchFamily="18" charset="0"/>
              </a:rPr>
              <a:t>to</a:t>
            </a:r>
            <a:r>
              <a:rPr lang="en-US" sz="1600" spc="10" dirty="0">
                <a:latin typeface="Californian FB" panose="0207040306080B030204" pitchFamily="18" charset="0"/>
                <a:ea typeface="Times New Roman" panose="02020603050405020304" pitchFamily="18" charset="0"/>
                <a:cs typeface="Times New Roman" panose="02020603050405020304" pitchFamily="18" charset="0"/>
              </a:rPr>
              <a:t> </a:t>
            </a:r>
            <a:r>
              <a:rPr lang="en-US" sz="1600" spc="-5" dirty="0">
                <a:latin typeface="Californian FB" panose="0207040306080B030204" pitchFamily="18" charset="0"/>
                <a:ea typeface="Times New Roman" panose="02020603050405020304" pitchFamily="18" charset="0"/>
                <a:cs typeface="Times New Roman" panose="02020603050405020304" pitchFamily="18" charset="0"/>
              </a:rPr>
              <a:t>female).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3314" name="Picture 2" descr="Image result for special popula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812" y="704254"/>
            <a:ext cx="2913341" cy="1643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290962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2812" y="609600"/>
            <a:ext cx="6810198" cy="461665"/>
          </a:xfrm>
          <a:prstGeom prst="rect">
            <a:avLst/>
          </a:prstGeom>
        </p:spPr>
        <p:txBody>
          <a:bodyPr wrap="none">
            <a:spAutoFit/>
          </a:bodyPr>
          <a:lstStyle/>
          <a:p>
            <a:r>
              <a:rPr lang="en-US" sz="2400" spc="-5" dirty="0">
                <a:latin typeface="Californian FB" panose="0207040306080B030204" pitchFamily="18" charset="0"/>
                <a:ea typeface="Calibri" panose="020F0502020204030204" pitchFamily="34" charset="0"/>
                <a:cs typeface="Times New Roman" panose="02020603050405020304" pitchFamily="18" charset="0"/>
              </a:rPr>
              <a:t>Highlights</a:t>
            </a:r>
            <a:r>
              <a:rPr lang="en-US" sz="2400" dirty="0">
                <a:latin typeface="Californian FB" panose="0207040306080B030204" pitchFamily="18" charset="0"/>
                <a:ea typeface="Calibri" panose="020F0502020204030204" pitchFamily="34" charset="0"/>
                <a:cs typeface="Times New Roman" panose="02020603050405020304" pitchFamily="18" charset="0"/>
              </a:rPr>
              <a:t> </a:t>
            </a:r>
            <a:r>
              <a:rPr lang="en-US" sz="2400" spc="-5" dirty="0">
                <a:latin typeface="Californian FB" panose="0207040306080B030204" pitchFamily="18" charset="0"/>
                <a:ea typeface="Calibri" panose="020F0502020204030204" pitchFamily="34" charset="0"/>
                <a:cs typeface="Times New Roman" panose="02020603050405020304" pitchFamily="18" charset="0"/>
              </a:rPr>
              <a:t>Regarding</a:t>
            </a:r>
            <a:r>
              <a:rPr lang="en-US" sz="2400" dirty="0">
                <a:latin typeface="Californian FB" panose="0207040306080B030204" pitchFamily="18" charset="0"/>
                <a:ea typeface="Calibri" panose="020F0502020204030204" pitchFamily="34" charset="0"/>
                <a:cs typeface="Times New Roman" panose="02020603050405020304" pitchFamily="18" charset="0"/>
              </a:rPr>
              <a:t> </a:t>
            </a:r>
            <a:r>
              <a:rPr lang="en-US" sz="2400" spc="-5" dirty="0">
                <a:latin typeface="Californian FB" panose="0207040306080B030204" pitchFamily="18" charset="0"/>
                <a:ea typeface="Calibri" panose="020F0502020204030204" pitchFamily="34" charset="0"/>
                <a:cs typeface="Times New Roman" panose="02020603050405020304" pitchFamily="18" charset="0"/>
              </a:rPr>
              <a:t>Populations</a:t>
            </a:r>
            <a:r>
              <a:rPr lang="en-US" sz="2400" spc="-10" dirty="0">
                <a:latin typeface="Californian FB" panose="0207040306080B030204" pitchFamily="18" charset="0"/>
                <a:ea typeface="Calibri" panose="020F0502020204030204" pitchFamily="34" charset="0"/>
                <a:cs typeface="Times New Roman" panose="02020603050405020304" pitchFamily="18" charset="0"/>
              </a:rPr>
              <a:t> </a:t>
            </a:r>
            <a:r>
              <a:rPr lang="en-US" sz="2400" dirty="0">
                <a:latin typeface="Californian FB" panose="0207040306080B030204" pitchFamily="18" charset="0"/>
                <a:ea typeface="Calibri" panose="020F0502020204030204" pitchFamily="34" charset="0"/>
                <a:cs typeface="Times New Roman" panose="02020603050405020304" pitchFamily="18" charset="0"/>
              </a:rPr>
              <a:t>of</a:t>
            </a:r>
            <a:r>
              <a:rPr lang="en-US" sz="2400" spc="-5" dirty="0">
                <a:latin typeface="Californian FB" panose="0207040306080B030204" pitchFamily="18" charset="0"/>
                <a:ea typeface="Calibri" panose="020F0502020204030204" pitchFamily="34" charset="0"/>
                <a:cs typeface="Times New Roman" panose="02020603050405020304" pitchFamily="18" charset="0"/>
              </a:rPr>
              <a:t> Special</a:t>
            </a:r>
            <a:r>
              <a:rPr lang="en-US" sz="2400" dirty="0">
                <a:latin typeface="Californian FB" panose="0207040306080B030204" pitchFamily="18" charset="0"/>
                <a:ea typeface="Calibri" panose="020F0502020204030204" pitchFamily="34" charset="0"/>
                <a:cs typeface="Times New Roman" panose="02020603050405020304" pitchFamily="18" charset="0"/>
              </a:rPr>
              <a:t> </a:t>
            </a:r>
            <a:r>
              <a:rPr lang="en-US" sz="2400" spc="-5" dirty="0">
                <a:latin typeface="Californian FB" panose="0207040306080B030204" pitchFamily="18" charset="0"/>
                <a:ea typeface="Calibri" panose="020F0502020204030204" pitchFamily="34" charset="0"/>
                <a:cs typeface="Times New Roman" panose="02020603050405020304" pitchFamily="18" charset="0"/>
              </a:rPr>
              <a:t>Concern</a:t>
            </a:r>
            <a:endParaRPr lang="en-US" sz="2400" dirty="0"/>
          </a:p>
        </p:txBody>
      </p:sp>
      <p:sp>
        <p:nvSpPr>
          <p:cNvPr id="5" name="Rectangle 4"/>
          <p:cNvSpPr/>
          <p:nvPr/>
        </p:nvSpPr>
        <p:spPr>
          <a:xfrm>
            <a:off x="760742" y="2133600"/>
            <a:ext cx="9906000" cy="3093154"/>
          </a:xfrm>
          <a:prstGeom prst="rect">
            <a:avLst/>
          </a:prstGeom>
        </p:spPr>
        <p:txBody>
          <a:bodyPr wrap="square">
            <a:spAutoFit/>
          </a:bodyPr>
          <a:lstStyle/>
          <a:p>
            <a:pPr marL="533400" marR="0" algn="just">
              <a:lnSpc>
                <a:spcPts val="1370"/>
              </a:lnSpc>
              <a:spcBef>
                <a:spcPts val="0"/>
              </a:spcBef>
              <a:spcAft>
                <a:spcPts val="0"/>
              </a:spcAft>
            </a:pPr>
            <a:r>
              <a:rPr lang="en-US" sz="2000" b="1" spc="-5" dirty="0">
                <a:latin typeface="Californian FB" panose="0207040306080B030204" pitchFamily="18" charset="0"/>
                <a:ea typeface="Times New Roman" panose="02020603050405020304" pitchFamily="18" charset="0"/>
                <a:cs typeface="Times New Roman" panose="02020603050405020304" pitchFamily="18" charset="0"/>
              </a:rPr>
              <a:t>Haitian</a:t>
            </a:r>
            <a:r>
              <a:rPr lang="en-US" sz="2000" b="1"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b="1" spc="-5" dirty="0">
                <a:latin typeface="Californian FB" panose="0207040306080B030204" pitchFamily="18" charset="0"/>
                <a:ea typeface="Times New Roman" panose="02020603050405020304" pitchFamily="18" charset="0"/>
                <a:cs typeface="Times New Roman" panose="02020603050405020304" pitchFamily="18" charset="0"/>
              </a:rPr>
              <a:t>Men</a:t>
            </a:r>
            <a:r>
              <a:rPr lang="en-US" sz="2000" b="1" dirty="0">
                <a:latin typeface="Californian FB" panose="0207040306080B030204" pitchFamily="18" charset="0"/>
                <a:ea typeface="Times New Roman" panose="02020603050405020304" pitchFamily="18" charset="0"/>
                <a:cs typeface="Times New Roman" panose="02020603050405020304" pitchFamily="18" charset="0"/>
              </a:rPr>
              <a:t> and </a:t>
            </a:r>
            <a:r>
              <a:rPr lang="en-US" sz="2000" b="1" spc="-5" dirty="0">
                <a:latin typeface="Californian FB" panose="0207040306080B030204" pitchFamily="18" charset="0"/>
                <a:ea typeface="Times New Roman" panose="02020603050405020304" pitchFamily="18" charset="0"/>
                <a:cs typeface="Times New Roman" panose="02020603050405020304" pitchFamily="18" charset="0"/>
              </a:rPr>
              <a:t>Women</a:t>
            </a:r>
            <a:r>
              <a:rPr lang="en-US" sz="2000" b="1"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b="1" spc="-5" dirty="0">
                <a:latin typeface="Californian FB" panose="0207040306080B030204" pitchFamily="18" charset="0"/>
                <a:ea typeface="Times New Roman" panose="02020603050405020304" pitchFamily="18" charset="0"/>
                <a:cs typeface="Times New Roman" panose="02020603050405020304" pitchFamily="18" charset="0"/>
              </a:rPr>
              <a:t>Survey</a:t>
            </a:r>
            <a:r>
              <a:rPr lang="en-US" sz="2000" b="1"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b="1" spc="-5" dirty="0">
                <a:latin typeface="Californian FB" panose="0207040306080B030204" pitchFamily="18" charset="0"/>
                <a:ea typeface="Times New Roman" panose="02020603050405020304" pitchFamily="18" charset="0"/>
                <a:cs typeface="Times New Roman" panose="02020603050405020304" pitchFamily="18" charset="0"/>
              </a:rPr>
              <a:t>Respondents</a:t>
            </a: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72390" lvl="0" indent="-342900" algn="just">
              <a:spcBef>
                <a:spcPts val="0"/>
              </a:spcBef>
              <a:spcAft>
                <a:spcPts val="0"/>
              </a:spcAft>
              <a:buSzPts val="1200"/>
              <a:buFont typeface="Times New Roman" panose="02020603050405020304" pitchFamily="18" charset="0"/>
              <a:buChar char="•"/>
            </a:pPr>
            <a:r>
              <a:rPr lang="en-US" sz="2000" dirty="0">
                <a:latin typeface="Californian FB" panose="0207040306080B030204" pitchFamily="18" charset="0"/>
                <a:ea typeface="Times New Roman" panose="02020603050405020304" pitchFamily="18" charset="0"/>
                <a:cs typeface="Times New Roman" panose="02020603050405020304" pitchFamily="18" charset="0"/>
              </a:rPr>
              <a:t>Thirty-three (33) or (10.9%) of all survey respondents indicated they were Haitian. </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25"/>
              </a:spcBef>
            </a:pPr>
            <a:r>
              <a:rPr lang="en-US" sz="2000" dirty="0">
                <a:latin typeface="Californian FB" panose="0207040306080B030204" pitchFamily="18" charset="0"/>
                <a:ea typeface="Times New Roman" panose="02020603050405020304" pitchFamily="18" charset="0"/>
                <a:cs typeface="Times New Roman" panose="02020603050405020304" pitchFamily="18" charset="0"/>
              </a:rPr>
              <a:t> </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marL="533400" marR="0" algn="just">
              <a:lnSpc>
                <a:spcPts val="1370"/>
              </a:lnSpc>
              <a:spcBef>
                <a:spcPts val="0"/>
              </a:spcBef>
              <a:spcAft>
                <a:spcPts val="0"/>
              </a:spcAft>
            </a:pPr>
            <a:r>
              <a:rPr lang="en-US" sz="2000" b="1" dirty="0">
                <a:latin typeface="Californian FB" panose="0207040306080B030204" pitchFamily="18" charset="0"/>
                <a:ea typeface="Times New Roman" panose="02020603050405020304" pitchFamily="18" charset="0"/>
                <a:cs typeface="Times New Roman" panose="02020603050405020304" pitchFamily="18" charset="0"/>
              </a:rPr>
              <a:t>Hispanic</a:t>
            </a:r>
            <a:r>
              <a:rPr lang="en-US" sz="2000" b="1" spc="-5" dirty="0">
                <a:latin typeface="Californian FB" panose="0207040306080B030204" pitchFamily="18" charset="0"/>
                <a:ea typeface="Times New Roman" panose="02020603050405020304" pitchFamily="18" charset="0"/>
                <a:cs typeface="Times New Roman" panose="02020603050405020304" pitchFamily="18" charset="0"/>
              </a:rPr>
              <a:t> Men</a:t>
            </a:r>
            <a:r>
              <a:rPr lang="en-US" sz="2000" b="1" dirty="0">
                <a:latin typeface="Californian FB" panose="0207040306080B030204" pitchFamily="18" charset="0"/>
                <a:ea typeface="Times New Roman" panose="02020603050405020304" pitchFamily="18" charset="0"/>
                <a:cs typeface="Times New Roman" panose="02020603050405020304" pitchFamily="18" charset="0"/>
              </a:rPr>
              <a:t> and </a:t>
            </a:r>
            <a:r>
              <a:rPr lang="en-US" sz="2000" b="1" spc="-5" dirty="0">
                <a:latin typeface="Californian FB" panose="0207040306080B030204" pitchFamily="18" charset="0"/>
                <a:ea typeface="Times New Roman" panose="02020603050405020304" pitchFamily="18" charset="0"/>
                <a:cs typeface="Times New Roman" panose="02020603050405020304" pitchFamily="18" charset="0"/>
              </a:rPr>
              <a:t>Women</a:t>
            </a:r>
            <a:r>
              <a:rPr lang="en-US" sz="2000" b="1"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b="1" spc="-5" dirty="0">
                <a:latin typeface="Californian FB" panose="0207040306080B030204" pitchFamily="18" charset="0"/>
                <a:ea typeface="Times New Roman" panose="02020603050405020304" pitchFamily="18" charset="0"/>
                <a:cs typeface="Times New Roman" panose="02020603050405020304" pitchFamily="18" charset="0"/>
              </a:rPr>
              <a:t>Survey</a:t>
            </a:r>
            <a:r>
              <a:rPr lang="en-US" sz="2000" b="1"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b="1" spc="-5" dirty="0">
                <a:latin typeface="Californian FB" panose="0207040306080B030204" pitchFamily="18" charset="0"/>
                <a:ea typeface="Times New Roman" panose="02020603050405020304" pitchFamily="18" charset="0"/>
                <a:cs typeface="Times New Roman" panose="02020603050405020304" pitchFamily="18" charset="0"/>
              </a:rPr>
              <a:t>Respondents</a:t>
            </a: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74295" lvl="0" indent="-342900" algn="just">
              <a:spcBef>
                <a:spcPts val="0"/>
              </a:spcBef>
              <a:spcAft>
                <a:spcPts val="0"/>
              </a:spcAft>
              <a:buSzPts val="1200"/>
              <a:buFont typeface="Times New Roman" panose="02020603050405020304" pitchFamily="18" charset="0"/>
              <a:buChar char="•"/>
            </a:pPr>
            <a:r>
              <a:rPr lang="en-US" sz="2000" dirty="0">
                <a:latin typeface="Californian FB" panose="0207040306080B030204" pitchFamily="18" charset="0"/>
                <a:ea typeface="Times New Roman" panose="02020603050405020304" pitchFamily="18" charset="0"/>
                <a:cs typeface="Times New Roman" panose="02020603050405020304" pitchFamily="18" charset="0"/>
              </a:rPr>
              <a:t>Out of the total 357 Needs Assessment survey respondents, forty-eight (48) or (15.8%) indicated they were Hispanic. </a:t>
            </a:r>
            <a:endParaRPr lang="en-US" sz="2000" dirty="0" smtClean="0">
              <a:latin typeface="Californian FB" panose="0207040306080B030204" pitchFamily="18" charset="0"/>
              <a:ea typeface="Times New Roman" panose="02020603050405020304" pitchFamily="18" charset="0"/>
              <a:cs typeface="Times New Roman" panose="02020603050405020304" pitchFamily="18" charset="0"/>
            </a:endParaRPr>
          </a:p>
          <a:p>
            <a:pPr marL="342900" marR="74295" lvl="0" indent="-342900" algn="just">
              <a:spcBef>
                <a:spcPts val="0"/>
              </a:spcBef>
              <a:spcAft>
                <a:spcPts val="0"/>
              </a:spcAft>
              <a:buSzPts val="1200"/>
              <a:buFont typeface="Times New Roman" panose="02020603050405020304" pitchFamily="18" charset="0"/>
              <a:buChar char="•"/>
            </a:pP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533400" marR="0" algn="just">
              <a:lnSpc>
                <a:spcPts val="1370"/>
              </a:lnSpc>
              <a:spcBef>
                <a:spcPts val="0"/>
              </a:spcBef>
              <a:spcAft>
                <a:spcPts val="0"/>
              </a:spcAft>
            </a:pPr>
            <a:r>
              <a:rPr lang="en-US" sz="2000" b="1" spc="-5" dirty="0">
                <a:latin typeface="Californian FB" panose="0207040306080B030204" pitchFamily="18" charset="0"/>
                <a:ea typeface="Times New Roman" panose="02020603050405020304" pitchFamily="18" charset="0"/>
                <a:cs typeface="Times New Roman" panose="02020603050405020304" pitchFamily="18" charset="0"/>
              </a:rPr>
              <a:t>Youth</a:t>
            </a:r>
            <a:r>
              <a:rPr lang="en-US" sz="2000" b="1"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b="1" spc="-5" dirty="0">
                <a:latin typeface="Californian FB" panose="0207040306080B030204" pitchFamily="18" charset="0"/>
                <a:ea typeface="Times New Roman" panose="02020603050405020304" pitchFamily="18" charset="0"/>
                <a:cs typeface="Times New Roman" panose="02020603050405020304" pitchFamily="18" charset="0"/>
              </a:rPr>
              <a:t>Survey</a:t>
            </a:r>
            <a:r>
              <a:rPr lang="en-US" sz="2000" b="1"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b="1" spc="-5" dirty="0">
                <a:latin typeface="Californian FB" panose="0207040306080B030204" pitchFamily="18" charset="0"/>
                <a:ea typeface="Times New Roman" panose="02020603050405020304" pitchFamily="18" charset="0"/>
                <a:cs typeface="Times New Roman" panose="02020603050405020304" pitchFamily="18" charset="0"/>
              </a:rPr>
              <a:t>Respondents</a:t>
            </a: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75565" lvl="0" indent="-342900" algn="just">
              <a:spcBef>
                <a:spcPts val="0"/>
              </a:spcBef>
              <a:spcAft>
                <a:spcPts val="0"/>
              </a:spcAft>
              <a:buSzPts val="1200"/>
              <a:buFont typeface="Times New Roman" panose="02020603050405020304" pitchFamily="18" charset="0"/>
              <a:buChar char="•"/>
            </a:pPr>
            <a:r>
              <a:rPr lang="en-US" sz="2000" dirty="0">
                <a:latin typeface="Californian FB" panose="0207040306080B030204" pitchFamily="18" charset="0"/>
                <a:ea typeface="Times New Roman" panose="02020603050405020304" pitchFamily="18" charset="0"/>
                <a:cs typeface="Times New Roman" panose="02020603050405020304" pitchFamily="18" charset="0"/>
              </a:rPr>
              <a:t>When</a:t>
            </a:r>
            <a:r>
              <a:rPr lang="en-US" sz="2000" spc="-5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asked</a:t>
            </a:r>
            <a:r>
              <a:rPr lang="en-US" sz="2000" spc="-5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if</a:t>
            </a:r>
            <a:r>
              <a:rPr lang="en-US" sz="2000" spc="-5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they</a:t>
            </a:r>
            <a:r>
              <a:rPr lang="en-US" sz="2000" spc="-6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knew</a:t>
            </a:r>
            <a:r>
              <a:rPr lang="en-US" sz="2000" spc="-4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of</a:t>
            </a:r>
            <a:r>
              <a:rPr lang="en-US" sz="2000" spc="-4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any</a:t>
            </a:r>
            <a:r>
              <a:rPr lang="en-US" sz="2000" spc="-7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PLWHA</a:t>
            </a:r>
            <a:r>
              <a:rPr lang="en-US" sz="2000" spc="-5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not</a:t>
            </a:r>
            <a:r>
              <a:rPr lang="en-US" sz="2000" spc="-5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in</a:t>
            </a:r>
            <a:r>
              <a:rPr lang="en-US" sz="2000" spc="-4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HIV/AIDS</a:t>
            </a:r>
            <a:r>
              <a:rPr lang="en-US" sz="2000" spc="-4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medical</a:t>
            </a:r>
            <a:r>
              <a:rPr lang="en-US" sz="2000" spc="-5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care,</a:t>
            </a:r>
            <a:r>
              <a:rPr lang="en-US" sz="2000" spc="-4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and</a:t>
            </a:r>
            <a:r>
              <a:rPr lang="en-US" sz="2000" spc="-5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the</a:t>
            </a:r>
            <a:r>
              <a:rPr lang="en-US" sz="2000" spc="-5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reasons</a:t>
            </a:r>
            <a:r>
              <a:rPr lang="en-US" sz="2000" spc="-3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for</a:t>
            </a:r>
            <a:r>
              <a:rPr lang="en-US" sz="2000" spc="-4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them</a:t>
            </a:r>
            <a:r>
              <a:rPr lang="en-US" sz="2000" spc="37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not</a:t>
            </a:r>
            <a:r>
              <a:rPr lang="en-US" sz="2000" spc="1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being</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 in</a:t>
            </a:r>
            <a:r>
              <a:rPr lang="en-US" sz="2000" spc="1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care</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respondents</a:t>
            </a:r>
            <a:r>
              <a:rPr lang="en-US" sz="2000" spc="1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cited</a:t>
            </a:r>
            <a:r>
              <a:rPr lang="en-US" sz="2000" spc="1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fear,</a:t>
            </a:r>
            <a:r>
              <a:rPr lang="en-US" sz="2000" spc="1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stigma</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from</a:t>
            </a:r>
            <a:r>
              <a:rPr lang="en-US" sz="2000" spc="1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the</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community,</a:t>
            </a:r>
            <a:r>
              <a:rPr lang="en-US" sz="2000" spc="1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and</a:t>
            </a:r>
            <a:r>
              <a:rPr lang="en-US" sz="2000" spc="1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a</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lack</a:t>
            </a:r>
            <a:r>
              <a:rPr lang="en-US" sz="2000" spc="1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of</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understanding</a:t>
            </a:r>
            <a:r>
              <a:rPr lang="en-US" sz="2000" spc="43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of</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how</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to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access</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services</a:t>
            </a:r>
            <a:r>
              <a:rPr lang="en-US" sz="2000" spc="1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as</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barriers</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 to being</a:t>
            </a:r>
            <a:r>
              <a:rPr lang="en-US" sz="2000" spc="-15" dirty="0">
                <a:latin typeface="Californian FB" panose="0207040306080B030204" pitchFamily="18" charset="0"/>
                <a:ea typeface="Times New Roman" panose="02020603050405020304" pitchFamily="18" charset="0"/>
                <a:cs typeface="Times New Roman" panose="02020603050405020304" pitchFamily="18" charset="0"/>
              </a:rPr>
              <a:t> </a:t>
            </a:r>
            <a:r>
              <a:rPr lang="en-US" sz="2000" dirty="0">
                <a:latin typeface="Californian FB" panose="0207040306080B030204" pitchFamily="18" charset="0"/>
                <a:ea typeface="Times New Roman" panose="02020603050405020304" pitchFamily="18" charset="0"/>
                <a:cs typeface="Times New Roman" panose="02020603050405020304" pitchFamily="18" charset="0"/>
              </a:rPr>
              <a:t>in </a:t>
            </a:r>
            <a:r>
              <a:rPr lang="en-US" sz="2000" spc="-5" dirty="0">
                <a:latin typeface="Californian FB" panose="0207040306080B030204" pitchFamily="18" charset="0"/>
                <a:ea typeface="Times New Roman" panose="02020603050405020304" pitchFamily="18" charset="0"/>
                <a:cs typeface="Times New Roman" panose="02020603050405020304" pitchFamily="18" charset="0"/>
              </a:rPr>
              <a:t>care.</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4342" name="Picture 6" descr="Image result for special popula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28212" y="685800"/>
            <a:ext cx="1677061" cy="1677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898608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4137" y="609600"/>
            <a:ext cx="9751060" cy="711200"/>
          </a:xfrm>
        </p:spPr>
        <p:txBody>
          <a:bodyPr>
            <a:normAutofit fontScale="90000"/>
          </a:bodyPr>
          <a:lstStyle/>
          <a:p>
            <a:r>
              <a:rPr lang="en-US" spc="-10" dirty="0">
                <a:solidFill>
                  <a:srgbClr val="BF2625"/>
                </a:solidFill>
                <a:latin typeface="Californian FB" panose="0207040306080B030204" pitchFamily="18" charset="0"/>
              </a:rPr>
              <a:t>Elements </a:t>
            </a:r>
            <a:r>
              <a:rPr lang="en-US" spc="-5" dirty="0">
                <a:solidFill>
                  <a:srgbClr val="BF2625"/>
                </a:solidFill>
                <a:latin typeface="Californian FB" panose="0207040306080B030204" pitchFamily="18" charset="0"/>
              </a:rPr>
              <a:t>of </a:t>
            </a:r>
            <a:r>
              <a:rPr lang="en-US" dirty="0">
                <a:solidFill>
                  <a:srgbClr val="BF2625"/>
                </a:solidFill>
                <a:latin typeface="Californian FB" panose="0207040306080B030204" pitchFamily="18" charset="0"/>
              </a:rPr>
              <a:t>a </a:t>
            </a:r>
            <a:r>
              <a:rPr lang="en-US" spc="-5" dirty="0">
                <a:solidFill>
                  <a:srgbClr val="BF2625"/>
                </a:solidFill>
                <a:latin typeface="Californian FB" panose="0207040306080B030204" pitchFamily="18" charset="0"/>
              </a:rPr>
              <a:t>Needs</a:t>
            </a:r>
            <a:r>
              <a:rPr lang="en-US" dirty="0">
                <a:solidFill>
                  <a:srgbClr val="BF2625"/>
                </a:solidFill>
                <a:latin typeface="Californian FB" panose="0207040306080B030204" pitchFamily="18" charset="0"/>
              </a:rPr>
              <a:t> </a:t>
            </a:r>
            <a:r>
              <a:rPr lang="en-US" spc="-10" dirty="0">
                <a:solidFill>
                  <a:srgbClr val="BF2625"/>
                </a:solidFill>
                <a:latin typeface="Californian FB" panose="0207040306080B030204" pitchFamily="18" charset="0"/>
              </a:rPr>
              <a:t>Assessment</a:t>
            </a:r>
            <a:endParaRPr lang="en-US" dirty="0"/>
          </a:p>
        </p:txBody>
      </p:sp>
      <p:sp>
        <p:nvSpPr>
          <p:cNvPr id="3" name="Content Placeholder 2"/>
          <p:cNvSpPr>
            <a:spLocks noGrp="1"/>
          </p:cNvSpPr>
          <p:nvPr>
            <p:ph idx="1"/>
          </p:nvPr>
        </p:nvSpPr>
        <p:spPr>
          <a:xfrm>
            <a:off x="1522412" y="1905000"/>
            <a:ext cx="9751060" cy="4622800"/>
          </a:xfrm>
        </p:spPr>
        <p:txBody>
          <a:bodyPr/>
          <a:lstStyle/>
          <a:p>
            <a:pPr marL="0" indent="0">
              <a:lnSpc>
                <a:spcPct val="100000"/>
              </a:lnSpc>
              <a:spcBef>
                <a:spcPts val="670"/>
              </a:spcBef>
              <a:buNone/>
              <a:tabLst>
                <a:tab pos="355600" algn="l"/>
              </a:tabLst>
            </a:pPr>
            <a:r>
              <a:rPr lang="en-US" b="1" spc="-10" dirty="0">
                <a:solidFill>
                  <a:srgbClr val="0070C0"/>
                </a:solidFill>
                <a:latin typeface="Californian FB" panose="0207040306080B030204" pitchFamily="18" charset="0"/>
                <a:cs typeface="Calibri"/>
              </a:rPr>
              <a:t>Assessment of service needs and gaps</a:t>
            </a:r>
          </a:p>
          <a:p>
            <a:pPr marL="301752" lvl="1" indent="0">
              <a:lnSpc>
                <a:spcPct val="100000"/>
              </a:lnSpc>
              <a:spcBef>
                <a:spcPts val="670"/>
              </a:spcBef>
              <a:buNone/>
              <a:tabLst>
                <a:tab pos="355600" algn="l"/>
              </a:tabLst>
            </a:pPr>
            <a:r>
              <a:rPr lang="en-US" sz="2400" spc="-20" dirty="0">
                <a:solidFill>
                  <a:schemeClr val="tx2"/>
                </a:solidFill>
                <a:latin typeface="Californian FB" panose="0207040306080B030204" pitchFamily="18" charset="0"/>
                <a:cs typeface="Calibri"/>
              </a:rPr>
              <a:t>Information about the service needs of people with HIV and barriers to obtaining these services</a:t>
            </a:r>
          </a:p>
          <a:p>
            <a:pPr marL="301752" lvl="1" indent="0">
              <a:lnSpc>
                <a:spcPct val="100000"/>
              </a:lnSpc>
              <a:spcBef>
                <a:spcPts val="670"/>
              </a:spcBef>
              <a:buNone/>
              <a:tabLst>
                <a:tab pos="355600" algn="l"/>
              </a:tabLst>
            </a:pPr>
            <a:r>
              <a:rPr lang="en-US" spc="-20" dirty="0">
                <a:solidFill>
                  <a:schemeClr val="tx2"/>
                </a:solidFill>
                <a:latin typeface="Californian FB" panose="0207040306080B030204" pitchFamily="18" charset="0"/>
                <a:cs typeface="Calibri"/>
              </a:rPr>
              <a:t>	Examples include:</a:t>
            </a:r>
          </a:p>
          <a:p>
            <a:pPr lvl="1">
              <a:lnSpc>
                <a:spcPct val="100000"/>
              </a:lnSpc>
              <a:spcBef>
                <a:spcPts val="670"/>
              </a:spcBef>
              <a:tabLst>
                <a:tab pos="355600" algn="l"/>
              </a:tabLst>
            </a:pPr>
            <a:r>
              <a:rPr lang="en-US" spc="-20" dirty="0">
                <a:solidFill>
                  <a:schemeClr val="tx2"/>
                </a:solidFill>
                <a:latin typeface="Californian FB" panose="0207040306080B030204" pitchFamily="18" charset="0"/>
                <a:cs typeface="Calibri"/>
              </a:rPr>
              <a:t>The necessity of services</a:t>
            </a:r>
          </a:p>
          <a:p>
            <a:pPr lvl="1">
              <a:lnSpc>
                <a:spcPct val="100000"/>
              </a:lnSpc>
              <a:spcBef>
                <a:spcPts val="670"/>
              </a:spcBef>
              <a:tabLst>
                <a:tab pos="355600" algn="l"/>
              </a:tabLst>
            </a:pPr>
            <a:r>
              <a:rPr lang="en-US" spc="-20" dirty="0">
                <a:solidFill>
                  <a:schemeClr val="tx2"/>
                </a:solidFill>
                <a:latin typeface="Californian FB" panose="0207040306080B030204" pitchFamily="18" charset="0"/>
                <a:cs typeface="Calibri"/>
              </a:rPr>
              <a:t>The ease or difficulty in accessing services, and </a:t>
            </a:r>
          </a:p>
          <a:p>
            <a:pPr lvl="1">
              <a:lnSpc>
                <a:spcPct val="100000"/>
              </a:lnSpc>
              <a:spcBef>
                <a:spcPts val="670"/>
              </a:spcBef>
              <a:tabLst>
                <a:tab pos="355600" algn="l"/>
              </a:tabLst>
            </a:pPr>
            <a:r>
              <a:rPr lang="en-US" spc="-20" dirty="0">
                <a:solidFill>
                  <a:schemeClr val="tx2"/>
                </a:solidFill>
                <a:latin typeface="Californian FB" panose="0207040306080B030204" pitchFamily="18" charset="0"/>
                <a:cs typeface="Calibri"/>
              </a:rPr>
              <a:t>The identification of barriers</a:t>
            </a:r>
            <a:endParaRPr lang="en-US" dirty="0">
              <a:solidFill>
                <a:schemeClr val="tx2"/>
              </a:solidFill>
              <a:latin typeface="Californian FB" panose="0207040306080B030204" pitchFamily="18" charset="0"/>
              <a:cs typeface="Calibri"/>
            </a:endParaRPr>
          </a:p>
          <a:p>
            <a:endParaRPr lang="en-US" dirty="0"/>
          </a:p>
        </p:txBody>
      </p:sp>
    </p:spTree>
    <p:extLst>
      <p:ext uri="{BB962C8B-B14F-4D97-AF65-F5344CB8AC3E}">
        <p14:creationId xmlns:p14="http://schemas.microsoft.com/office/powerpoint/2010/main" val="285443933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4212" y="533400"/>
            <a:ext cx="4105611" cy="461665"/>
          </a:xfrm>
          <a:prstGeom prst="rect">
            <a:avLst/>
          </a:prstGeom>
        </p:spPr>
        <p:txBody>
          <a:bodyPr wrap="none">
            <a:spAutoFit/>
          </a:bodyPr>
          <a:lstStyle/>
          <a:p>
            <a:pPr marL="101600" marR="0">
              <a:spcBef>
                <a:spcPts val="195"/>
              </a:spcBef>
              <a:spcAft>
                <a:spcPts val="0"/>
              </a:spcAft>
            </a:pPr>
            <a:r>
              <a:rPr lang="en-US" sz="2400" b="1" spc="-5" dirty="0" smtClean="0">
                <a:latin typeface="Californian FB" panose="0207040306080B030204" pitchFamily="18" charset="0"/>
                <a:ea typeface="Times New Roman" panose="02020603050405020304" pitchFamily="18" charset="0"/>
                <a:cs typeface="Times New Roman" panose="02020603050405020304" pitchFamily="18" charset="0"/>
              </a:rPr>
              <a:t>Barriers to HIV</a:t>
            </a:r>
            <a:r>
              <a:rPr lang="en-US" sz="2400" b="1" spc="-25" dirty="0" smtClean="0">
                <a:latin typeface="Californian FB" panose="0207040306080B030204" pitchFamily="18" charset="0"/>
                <a:ea typeface="Times New Roman" panose="02020603050405020304" pitchFamily="18" charset="0"/>
                <a:cs typeface="Times New Roman" panose="02020603050405020304" pitchFamily="18" charset="0"/>
              </a:rPr>
              <a:t> </a:t>
            </a: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Medical</a:t>
            </a:r>
            <a:r>
              <a:rPr lang="en-US" sz="2400" b="1" spc="-20" dirty="0">
                <a:latin typeface="Californian FB" panose="0207040306080B030204" pitchFamily="18" charset="0"/>
                <a:ea typeface="Times New Roman" panose="02020603050405020304" pitchFamily="18" charset="0"/>
                <a:cs typeface="Times New Roman" panose="02020603050405020304" pitchFamily="18" charset="0"/>
              </a:rPr>
              <a:t> </a:t>
            </a:r>
            <a:r>
              <a:rPr lang="en-US" sz="2400" b="1" spc="-5" dirty="0">
                <a:latin typeface="Californian FB" panose="0207040306080B030204" pitchFamily="18" charset="0"/>
                <a:ea typeface="Times New Roman" panose="02020603050405020304" pitchFamily="18" charset="0"/>
                <a:cs typeface="Times New Roman" panose="02020603050405020304" pitchFamily="18" charset="0"/>
              </a:rPr>
              <a:t>Care</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596426857"/>
              </p:ext>
            </p:extLst>
          </p:nvPr>
        </p:nvGraphicFramePr>
        <p:xfrm>
          <a:off x="836612" y="1371600"/>
          <a:ext cx="4343400" cy="1702013"/>
        </p:xfrm>
        <a:graphic>
          <a:graphicData uri="http://schemas.openxmlformats.org/drawingml/2006/table">
            <a:tbl>
              <a:tblPr firstRow="1" firstCol="1" lastRow="1" lastCol="1" bandRow="1" bandCol="1">
                <a:tableStyleId>{5C22544A-7EE6-4342-B048-85BDC9FD1C3A}</a:tableStyleId>
              </a:tblPr>
              <a:tblGrid>
                <a:gridCol w="2590800">
                  <a:extLst>
                    <a:ext uri="{9D8B030D-6E8A-4147-A177-3AD203B41FA5}">
                      <a16:colId xmlns:a16="http://schemas.microsoft.com/office/drawing/2014/main" val="2844963632"/>
                    </a:ext>
                  </a:extLst>
                </a:gridCol>
                <a:gridCol w="914400">
                  <a:extLst>
                    <a:ext uri="{9D8B030D-6E8A-4147-A177-3AD203B41FA5}">
                      <a16:colId xmlns:a16="http://schemas.microsoft.com/office/drawing/2014/main" val="1054471960"/>
                    </a:ext>
                  </a:extLst>
                </a:gridCol>
                <a:gridCol w="838200">
                  <a:extLst>
                    <a:ext uri="{9D8B030D-6E8A-4147-A177-3AD203B41FA5}">
                      <a16:colId xmlns:a16="http://schemas.microsoft.com/office/drawing/2014/main" val="3768121558"/>
                    </a:ext>
                  </a:extLst>
                </a:gridCol>
              </a:tblGrid>
              <a:tr h="228390">
                <a:tc>
                  <a:txBody>
                    <a:bodyPr/>
                    <a:lstStyle/>
                    <a:p>
                      <a:pPr marL="0" marR="0" algn="ctr">
                        <a:lnSpc>
                          <a:spcPts val="1335"/>
                        </a:lnSpc>
                        <a:spcBef>
                          <a:spcPts val="0"/>
                        </a:spcBef>
                        <a:spcAft>
                          <a:spcPts val="0"/>
                        </a:spcAft>
                      </a:pPr>
                      <a:r>
                        <a:rPr lang="en-US" sz="1100" spc="-5" dirty="0">
                          <a:effectLst/>
                        </a:rPr>
                        <a:t>Reason not</a:t>
                      </a:r>
                      <a:r>
                        <a:rPr lang="en-US" sz="1100" dirty="0">
                          <a:effectLst/>
                        </a:rPr>
                        <a:t> in</a:t>
                      </a:r>
                      <a:r>
                        <a:rPr lang="en-US" sz="1100" spc="-5" dirty="0">
                          <a:effectLst/>
                        </a:rPr>
                        <a:t> care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232410" marR="0" algn="ctr">
                        <a:lnSpc>
                          <a:spcPts val="1335"/>
                        </a:lnSpc>
                        <a:spcBef>
                          <a:spcPts val="0"/>
                        </a:spcBef>
                        <a:spcAft>
                          <a:spcPts val="0"/>
                        </a:spcAft>
                      </a:pPr>
                      <a:r>
                        <a:rPr lang="en-US" sz="1100" spc="-5" dirty="0">
                          <a:effectLst/>
                        </a:rPr>
                        <a:t>Number</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143510" marR="0">
                        <a:lnSpc>
                          <a:spcPts val="1335"/>
                        </a:lnSpc>
                        <a:spcBef>
                          <a:spcPts val="0"/>
                        </a:spcBef>
                        <a:spcAft>
                          <a:spcPts val="0"/>
                        </a:spcAft>
                      </a:pPr>
                      <a:r>
                        <a:rPr lang="en-US" sz="1100" spc="-5" dirty="0">
                          <a:effectLst/>
                        </a:rPr>
                        <a:t>Percentage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074163816"/>
                  </a:ext>
                </a:extLst>
              </a:tr>
              <a:tr h="228390">
                <a:tc>
                  <a:txBody>
                    <a:bodyPr/>
                    <a:lstStyle/>
                    <a:p>
                      <a:pPr marL="64770" marR="0">
                        <a:lnSpc>
                          <a:spcPts val="1335"/>
                        </a:lnSpc>
                        <a:spcBef>
                          <a:spcPts val="0"/>
                        </a:spcBef>
                        <a:spcAft>
                          <a:spcPts val="0"/>
                        </a:spcAft>
                      </a:pPr>
                      <a:r>
                        <a:rPr lang="en-US" sz="1100" spc="-5" dirty="0">
                          <a:solidFill>
                            <a:schemeClr val="tx2"/>
                          </a:solidFill>
                          <a:effectLst/>
                        </a:rPr>
                        <a:t>Transportation</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tc>
                  <a:txBody>
                    <a:bodyPr/>
                    <a:lstStyle/>
                    <a:p>
                      <a:pPr marL="64770" marR="0">
                        <a:lnSpc>
                          <a:spcPts val="1335"/>
                        </a:lnSpc>
                        <a:spcBef>
                          <a:spcPts val="0"/>
                        </a:spcBef>
                        <a:spcAft>
                          <a:spcPts val="0"/>
                        </a:spcAft>
                      </a:pPr>
                      <a:r>
                        <a:rPr lang="en-US" sz="1100" dirty="0">
                          <a:solidFill>
                            <a:schemeClr val="tx2"/>
                          </a:solidFill>
                          <a:effectLst/>
                        </a:rPr>
                        <a:t>18</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tc>
                  <a:txBody>
                    <a:bodyPr/>
                    <a:lstStyle/>
                    <a:p>
                      <a:pPr marL="64770" marR="0">
                        <a:lnSpc>
                          <a:spcPts val="1335"/>
                        </a:lnSpc>
                        <a:spcBef>
                          <a:spcPts val="0"/>
                        </a:spcBef>
                        <a:spcAft>
                          <a:spcPts val="0"/>
                        </a:spcAft>
                      </a:pPr>
                      <a:r>
                        <a:rPr lang="en-US" sz="1100" spc="-5" dirty="0">
                          <a:solidFill>
                            <a:schemeClr val="tx2"/>
                          </a:solidFill>
                          <a:effectLst/>
                        </a:rPr>
                        <a:t>34.6%</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extLst>
                  <a:ext uri="{0D108BD9-81ED-4DB2-BD59-A6C34878D82A}">
                    <a16:rowId xmlns:a16="http://schemas.microsoft.com/office/drawing/2014/main" val="2644409651"/>
                  </a:ext>
                </a:extLst>
              </a:tr>
              <a:tr h="228390">
                <a:tc>
                  <a:txBody>
                    <a:bodyPr/>
                    <a:lstStyle/>
                    <a:p>
                      <a:pPr marL="64770" marR="0">
                        <a:lnSpc>
                          <a:spcPts val="1335"/>
                        </a:lnSpc>
                        <a:spcBef>
                          <a:spcPts val="0"/>
                        </a:spcBef>
                        <a:spcAft>
                          <a:spcPts val="0"/>
                        </a:spcAft>
                      </a:pPr>
                      <a:r>
                        <a:rPr lang="en-US" sz="1100" spc="-5" dirty="0">
                          <a:solidFill>
                            <a:schemeClr val="tx2"/>
                          </a:solidFill>
                          <a:effectLst/>
                        </a:rPr>
                        <a:t>Treatment</a:t>
                      </a:r>
                      <a:r>
                        <a:rPr lang="en-US" sz="1100" spc="-10" dirty="0">
                          <a:solidFill>
                            <a:schemeClr val="tx2"/>
                          </a:solidFill>
                          <a:effectLst/>
                        </a:rPr>
                        <a:t> </a:t>
                      </a:r>
                      <a:r>
                        <a:rPr lang="en-US" sz="1100" spc="-5" dirty="0">
                          <a:solidFill>
                            <a:schemeClr val="tx2"/>
                          </a:solidFill>
                          <a:effectLst/>
                        </a:rPr>
                        <a:t>by</a:t>
                      </a:r>
                      <a:r>
                        <a:rPr lang="en-US" sz="1100" spc="5" dirty="0">
                          <a:solidFill>
                            <a:schemeClr val="tx2"/>
                          </a:solidFill>
                          <a:effectLst/>
                        </a:rPr>
                        <a:t> </a:t>
                      </a:r>
                      <a:r>
                        <a:rPr lang="en-US" sz="1100" spc="-5" dirty="0">
                          <a:solidFill>
                            <a:schemeClr val="tx2"/>
                          </a:solidFill>
                          <a:effectLst/>
                        </a:rPr>
                        <a:t>staff</a:t>
                      </a:r>
                      <a:r>
                        <a:rPr lang="en-US" sz="1100" dirty="0">
                          <a:solidFill>
                            <a:schemeClr val="tx2"/>
                          </a:solidFill>
                          <a:effectLst/>
                        </a:rPr>
                        <a:t> </a:t>
                      </a:r>
                      <a:r>
                        <a:rPr lang="en-US" sz="1100" spc="-5" dirty="0">
                          <a:solidFill>
                            <a:schemeClr val="tx2"/>
                          </a:solidFill>
                          <a:effectLst/>
                        </a:rPr>
                        <a:t>in</a:t>
                      </a:r>
                      <a:r>
                        <a:rPr lang="en-US" sz="1100" spc="-15" dirty="0">
                          <a:solidFill>
                            <a:schemeClr val="tx2"/>
                          </a:solidFill>
                          <a:effectLst/>
                        </a:rPr>
                        <a:t> </a:t>
                      </a:r>
                      <a:r>
                        <a:rPr lang="en-US" sz="1100" spc="-5" dirty="0">
                          <a:solidFill>
                            <a:schemeClr val="tx2"/>
                          </a:solidFill>
                          <a:effectLst/>
                        </a:rPr>
                        <a:t>the</a:t>
                      </a:r>
                      <a:r>
                        <a:rPr lang="en-US" sz="1100" spc="5" dirty="0">
                          <a:solidFill>
                            <a:schemeClr val="tx2"/>
                          </a:solidFill>
                          <a:effectLst/>
                        </a:rPr>
                        <a:t> </a:t>
                      </a:r>
                      <a:r>
                        <a:rPr lang="en-US" sz="1100" spc="-5" dirty="0">
                          <a:solidFill>
                            <a:schemeClr val="tx2"/>
                          </a:solidFill>
                          <a:effectLst/>
                        </a:rPr>
                        <a:t>clinic</a:t>
                      </a:r>
                      <a:r>
                        <a:rPr lang="en-US" sz="1100" dirty="0">
                          <a:solidFill>
                            <a:schemeClr val="tx2"/>
                          </a:solidFill>
                          <a:effectLst/>
                        </a:rPr>
                        <a:t> or </a:t>
                      </a:r>
                      <a:r>
                        <a:rPr lang="en-US" sz="1100" spc="-5" dirty="0">
                          <a:solidFill>
                            <a:schemeClr val="tx2"/>
                          </a:solidFill>
                          <a:effectLst/>
                        </a:rPr>
                        <a:t>doctor's</a:t>
                      </a:r>
                      <a:r>
                        <a:rPr lang="en-US" sz="1100" spc="-10" dirty="0">
                          <a:solidFill>
                            <a:schemeClr val="tx2"/>
                          </a:solidFill>
                          <a:effectLst/>
                        </a:rPr>
                        <a:t> </a:t>
                      </a:r>
                      <a:r>
                        <a:rPr lang="en-US" sz="1100" spc="-5" dirty="0">
                          <a:solidFill>
                            <a:schemeClr val="tx2"/>
                          </a:solidFill>
                          <a:effectLst/>
                        </a:rPr>
                        <a:t>office</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tc>
                  <a:txBody>
                    <a:bodyPr/>
                    <a:lstStyle/>
                    <a:p>
                      <a:pPr marL="64770" marR="0">
                        <a:lnSpc>
                          <a:spcPts val="1335"/>
                        </a:lnSpc>
                        <a:spcBef>
                          <a:spcPts val="0"/>
                        </a:spcBef>
                        <a:spcAft>
                          <a:spcPts val="0"/>
                        </a:spcAft>
                      </a:pPr>
                      <a:r>
                        <a:rPr lang="en-US" sz="1100" dirty="0">
                          <a:solidFill>
                            <a:schemeClr val="tx2"/>
                          </a:solidFill>
                          <a:effectLst/>
                        </a:rPr>
                        <a:t>14</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tc>
                  <a:txBody>
                    <a:bodyPr/>
                    <a:lstStyle/>
                    <a:p>
                      <a:pPr marL="64770" marR="0">
                        <a:lnSpc>
                          <a:spcPts val="1335"/>
                        </a:lnSpc>
                        <a:spcBef>
                          <a:spcPts val="0"/>
                        </a:spcBef>
                        <a:spcAft>
                          <a:spcPts val="0"/>
                        </a:spcAft>
                      </a:pPr>
                      <a:r>
                        <a:rPr lang="en-US" sz="1100" spc="-5" dirty="0">
                          <a:solidFill>
                            <a:schemeClr val="tx2"/>
                          </a:solidFill>
                          <a:effectLst/>
                        </a:rPr>
                        <a:t>26.9%</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extLst>
                  <a:ext uri="{0D108BD9-81ED-4DB2-BD59-A6C34878D82A}">
                    <a16:rowId xmlns:a16="http://schemas.microsoft.com/office/drawing/2014/main" val="996781549"/>
                  </a:ext>
                </a:extLst>
              </a:tr>
              <a:tr h="229863">
                <a:tc>
                  <a:txBody>
                    <a:bodyPr/>
                    <a:lstStyle/>
                    <a:p>
                      <a:pPr marL="64770" marR="0">
                        <a:spcBef>
                          <a:spcPts val="0"/>
                        </a:spcBef>
                        <a:spcAft>
                          <a:spcPts val="0"/>
                        </a:spcAft>
                      </a:pPr>
                      <a:r>
                        <a:rPr lang="en-US" sz="1100" spc="-5" dirty="0">
                          <a:effectLst/>
                        </a:rPr>
                        <a:t>Language</a:t>
                      </a:r>
                      <a:r>
                        <a:rPr lang="en-US" sz="1100" spc="5" dirty="0">
                          <a:effectLst/>
                        </a:rPr>
                        <a:t> </a:t>
                      </a:r>
                      <a:r>
                        <a:rPr lang="en-US" sz="1100" spc="-5" dirty="0">
                          <a:effectLst/>
                        </a:rPr>
                        <a:t>barrier</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100" dirty="0">
                          <a:effectLst/>
                        </a:rPr>
                        <a:t>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100" spc="-5">
                          <a:effectLst/>
                        </a:rPr>
                        <a:t>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257378709"/>
                  </a:ext>
                </a:extLst>
              </a:tr>
              <a:tr h="228390">
                <a:tc>
                  <a:txBody>
                    <a:bodyPr/>
                    <a:lstStyle/>
                    <a:p>
                      <a:pPr marL="64770" marR="0">
                        <a:lnSpc>
                          <a:spcPts val="1335"/>
                        </a:lnSpc>
                        <a:spcBef>
                          <a:spcPts val="0"/>
                        </a:spcBef>
                        <a:spcAft>
                          <a:spcPts val="0"/>
                        </a:spcAft>
                      </a:pPr>
                      <a:r>
                        <a:rPr lang="en-US" sz="1100" dirty="0">
                          <a:solidFill>
                            <a:schemeClr val="tx2"/>
                          </a:solidFill>
                          <a:effectLst/>
                        </a:rPr>
                        <a:t>Long</a:t>
                      </a:r>
                      <a:r>
                        <a:rPr lang="en-US" sz="1100" spc="-15" dirty="0">
                          <a:solidFill>
                            <a:schemeClr val="tx2"/>
                          </a:solidFill>
                          <a:effectLst/>
                        </a:rPr>
                        <a:t> </a:t>
                      </a:r>
                      <a:r>
                        <a:rPr lang="en-US" sz="1100" spc="-5" dirty="0">
                          <a:solidFill>
                            <a:schemeClr val="tx2"/>
                          </a:solidFill>
                          <a:effectLst/>
                        </a:rPr>
                        <a:t>wait</a:t>
                      </a:r>
                      <a:r>
                        <a:rPr lang="en-US" sz="1100" spc="5" dirty="0">
                          <a:solidFill>
                            <a:schemeClr val="tx2"/>
                          </a:solidFill>
                          <a:effectLst/>
                        </a:rPr>
                        <a:t> </a:t>
                      </a:r>
                      <a:r>
                        <a:rPr lang="en-US" sz="1100" spc="-5" dirty="0">
                          <a:solidFill>
                            <a:schemeClr val="tx2"/>
                          </a:solidFill>
                          <a:effectLst/>
                        </a:rPr>
                        <a:t>times</a:t>
                      </a:r>
                      <a:r>
                        <a:rPr lang="en-US" sz="1100" dirty="0">
                          <a:solidFill>
                            <a:schemeClr val="tx2"/>
                          </a:solidFill>
                          <a:effectLst/>
                        </a:rPr>
                        <a:t> </a:t>
                      </a:r>
                      <a:r>
                        <a:rPr lang="en-US" sz="1100" spc="-5" dirty="0">
                          <a:solidFill>
                            <a:schemeClr val="tx2"/>
                          </a:solidFill>
                          <a:effectLst/>
                        </a:rPr>
                        <a:t>to</a:t>
                      </a:r>
                      <a:r>
                        <a:rPr lang="en-US" sz="1100" spc="5" dirty="0">
                          <a:solidFill>
                            <a:schemeClr val="tx2"/>
                          </a:solidFill>
                          <a:effectLst/>
                        </a:rPr>
                        <a:t> </a:t>
                      </a:r>
                      <a:r>
                        <a:rPr lang="en-US" sz="1100" spc="-5" dirty="0">
                          <a:solidFill>
                            <a:schemeClr val="tx2"/>
                          </a:solidFill>
                          <a:effectLst/>
                        </a:rPr>
                        <a:t>get</a:t>
                      </a:r>
                      <a:r>
                        <a:rPr lang="en-US" sz="1100" spc="5" dirty="0">
                          <a:solidFill>
                            <a:schemeClr val="tx2"/>
                          </a:solidFill>
                          <a:effectLst/>
                        </a:rPr>
                        <a:t> </a:t>
                      </a:r>
                      <a:r>
                        <a:rPr lang="en-US" sz="1100" spc="-5" dirty="0">
                          <a:solidFill>
                            <a:schemeClr val="tx2"/>
                          </a:solidFill>
                          <a:effectLst/>
                        </a:rPr>
                        <a:t>to</a:t>
                      </a:r>
                      <a:r>
                        <a:rPr lang="en-US" sz="1100" spc="5" dirty="0">
                          <a:solidFill>
                            <a:schemeClr val="tx2"/>
                          </a:solidFill>
                          <a:effectLst/>
                        </a:rPr>
                        <a:t> </a:t>
                      </a:r>
                      <a:r>
                        <a:rPr lang="en-US" sz="1100" spc="-5" dirty="0">
                          <a:solidFill>
                            <a:schemeClr val="tx2"/>
                          </a:solidFill>
                          <a:effectLst/>
                        </a:rPr>
                        <a:t>see</a:t>
                      </a:r>
                      <a:r>
                        <a:rPr lang="en-US" sz="1100" spc="5" dirty="0">
                          <a:solidFill>
                            <a:schemeClr val="tx2"/>
                          </a:solidFill>
                          <a:effectLst/>
                        </a:rPr>
                        <a:t> </a:t>
                      </a:r>
                      <a:r>
                        <a:rPr lang="en-US" sz="1100" spc="-10" dirty="0">
                          <a:solidFill>
                            <a:schemeClr val="tx2"/>
                          </a:solidFill>
                          <a:effectLst/>
                        </a:rPr>
                        <a:t>the</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tc>
                  <a:txBody>
                    <a:bodyPr/>
                    <a:lstStyle/>
                    <a:p>
                      <a:pPr marL="64770" marR="0">
                        <a:lnSpc>
                          <a:spcPts val="1335"/>
                        </a:lnSpc>
                        <a:spcBef>
                          <a:spcPts val="0"/>
                        </a:spcBef>
                        <a:spcAft>
                          <a:spcPts val="0"/>
                        </a:spcAft>
                      </a:pPr>
                      <a:r>
                        <a:rPr lang="en-US" sz="1100" dirty="0">
                          <a:solidFill>
                            <a:schemeClr val="tx2"/>
                          </a:solidFill>
                          <a:effectLst/>
                        </a:rPr>
                        <a:t>12</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tc>
                  <a:txBody>
                    <a:bodyPr/>
                    <a:lstStyle/>
                    <a:p>
                      <a:pPr marL="64770" marR="0">
                        <a:lnSpc>
                          <a:spcPts val="1335"/>
                        </a:lnSpc>
                        <a:spcBef>
                          <a:spcPts val="0"/>
                        </a:spcBef>
                        <a:spcAft>
                          <a:spcPts val="0"/>
                        </a:spcAft>
                      </a:pPr>
                      <a:r>
                        <a:rPr lang="en-US" sz="1100" spc="-5" dirty="0">
                          <a:solidFill>
                            <a:schemeClr val="tx2"/>
                          </a:solidFill>
                          <a:effectLst/>
                        </a:rPr>
                        <a:t>23.1%</a:t>
                      </a:r>
                      <a:endParaRPr lang="en-US" sz="1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bg1"/>
                    </a:solidFill>
                  </a:tcPr>
                </a:tc>
                <a:extLst>
                  <a:ext uri="{0D108BD9-81ED-4DB2-BD59-A6C34878D82A}">
                    <a16:rowId xmlns:a16="http://schemas.microsoft.com/office/drawing/2014/main" val="627846233"/>
                  </a:ext>
                </a:extLst>
              </a:tr>
              <a:tr h="228390">
                <a:tc>
                  <a:txBody>
                    <a:bodyPr/>
                    <a:lstStyle/>
                    <a:p>
                      <a:pPr marL="64770" marR="0">
                        <a:lnSpc>
                          <a:spcPts val="1335"/>
                        </a:lnSpc>
                        <a:spcBef>
                          <a:spcPts val="0"/>
                        </a:spcBef>
                        <a:spcAft>
                          <a:spcPts val="0"/>
                        </a:spcAft>
                      </a:pPr>
                      <a:r>
                        <a:rPr lang="en-US" sz="1100" spc="-5" dirty="0">
                          <a:effectLst/>
                        </a:rPr>
                        <a:t>Child care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rPr>
                        <a:t>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a:effectLst/>
                        </a:rPr>
                        <a:t>7.7%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886620897"/>
                  </a:ext>
                </a:extLst>
              </a:tr>
              <a:tr h="228390">
                <a:tc>
                  <a:txBody>
                    <a:bodyPr/>
                    <a:lstStyle/>
                    <a:p>
                      <a:pPr marL="64770" marR="0">
                        <a:lnSpc>
                          <a:spcPts val="1335"/>
                        </a:lnSpc>
                        <a:spcBef>
                          <a:spcPts val="0"/>
                        </a:spcBef>
                        <a:spcAft>
                          <a:spcPts val="0"/>
                        </a:spcAft>
                      </a:pPr>
                      <a:r>
                        <a:rPr lang="en-US" sz="1100">
                          <a:effectLst/>
                        </a:rPr>
                        <a:t>I </a:t>
                      </a:r>
                      <a:r>
                        <a:rPr lang="en-US" sz="1100" spc="-5">
                          <a:effectLst/>
                        </a:rPr>
                        <a:t>am</a:t>
                      </a:r>
                      <a:r>
                        <a:rPr lang="en-US" sz="1100" spc="5">
                          <a:effectLst/>
                        </a:rPr>
                        <a:t> </a:t>
                      </a:r>
                      <a:r>
                        <a:rPr lang="en-US" sz="1100" spc="-5">
                          <a:effectLst/>
                        </a:rPr>
                        <a:t>unavailable</a:t>
                      </a:r>
                      <a:r>
                        <a:rPr lang="en-US" sz="1100" spc="5">
                          <a:effectLst/>
                        </a:rPr>
                        <a:t> </a:t>
                      </a:r>
                      <a:r>
                        <a:rPr lang="en-US" sz="1100" spc="-5">
                          <a:effectLst/>
                        </a:rPr>
                        <a:t>during hours</a:t>
                      </a:r>
                      <a:r>
                        <a:rPr lang="en-US" sz="1100">
                          <a:effectLst/>
                        </a:rPr>
                        <a:t> of</a:t>
                      </a:r>
                      <a:r>
                        <a:rPr lang="en-US" sz="1100" spc="-10">
                          <a:effectLst/>
                        </a:rPr>
                        <a:t> </a:t>
                      </a:r>
                      <a:r>
                        <a:rPr lang="en-US" sz="1100" spc="-5">
                          <a:effectLst/>
                        </a:rPr>
                        <a:t>operation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rPr>
                        <a:t>9</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rPr>
                        <a:t>17.3%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656733693"/>
                  </a:ext>
                </a:extLst>
              </a:tr>
            </a:tbl>
          </a:graphicData>
        </a:graphic>
      </p:graphicFrame>
      <p:graphicFrame>
        <p:nvGraphicFramePr>
          <p:cNvPr id="6" name="Chart 5"/>
          <p:cNvGraphicFramePr/>
          <p:nvPr>
            <p:extLst>
              <p:ext uri="{D42A27DB-BD31-4B8C-83A1-F6EECF244321}">
                <p14:modId xmlns:p14="http://schemas.microsoft.com/office/powerpoint/2010/main" val="3289551337"/>
              </p:ext>
            </p:extLst>
          </p:nvPr>
        </p:nvGraphicFramePr>
        <p:xfrm>
          <a:off x="5484812" y="1981200"/>
          <a:ext cx="5905500" cy="3657600"/>
        </p:xfrm>
        <a:graphic>
          <a:graphicData uri="http://schemas.openxmlformats.org/drawingml/2006/chart">
            <c:chart xmlns:c="http://schemas.openxmlformats.org/drawingml/2006/chart" xmlns:r="http://schemas.openxmlformats.org/officeDocument/2006/relationships" r:id="rId2"/>
          </a:graphicData>
        </a:graphic>
      </p:graphicFrame>
      <p:pic>
        <p:nvPicPr>
          <p:cNvPr id="15362" name="Picture 2" descr="Image result for barriers to ca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412" y="4800600"/>
            <a:ext cx="1670200" cy="1249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4779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1812" y="609600"/>
            <a:ext cx="4147930" cy="461665"/>
          </a:xfrm>
          <a:prstGeom prst="rect">
            <a:avLst/>
          </a:prstGeom>
        </p:spPr>
        <p:txBody>
          <a:bodyPr wrap="none">
            <a:spAutoFit/>
          </a:bodyPr>
          <a:lstStyle/>
          <a:p>
            <a:pPr marL="101600" marR="0">
              <a:spcBef>
                <a:spcPts val="195"/>
              </a:spcBef>
              <a:spcAft>
                <a:spcPts val="0"/>
              </a:spcAft>
            </a:pPr>
            <a:r>
              <a:rPr lang="en-US" sz="2400" b="1" spc="-5" dirty="0">
                <a:solidFill>
                  <a:srgbClr val="800000"/>
                </a:solidFill>
                <a:latin typeface="Californian FB" panose="0207040306080B030204" pitchFamily="18" charset="0"/>
                <a:ea typeface="Times New Roman" panose="02020603050405020304" pitchFamily="18" charset="0"/>
                <a:cs typeface="Times New Roman" panose="02020603050405020304" pitchFamily="18" charset="0"/>
              </a:rPr>
              <a:t>Barriers</a:t>
            </a:r>
            <a:r>
              <a:rPr lang="en-US" sz="2400" b="1" spc="-25" dirty="0">
                <a:solidFill>
                  <a:srgbClr val="800000"/>
                </a:solidFill>
                <a:latin typeface="Californian FB" panose="0207040306080B030204" pitchFamily="18" charset="0"/>
                <a:ea typeface="Times New Roman" panose="02020603050405020304" pitchFamily="18" charset="0"/>
                <a:cs typeface="Times New Roman" panose="02020603050405020304" pitchFamily="18" charset="0"/>
              </a:rPr>
              <a:t> </a:t>
            </a:r>
            <a:r>
              <a:rPr lang="en-US" sz="2400" b="1" dirty="0">
                <a:solidFill>
                  <a:srgbClr val="800000"/>
                </a:solidFill>
                <a:latin typeface="Californian FB" panose="0207040306080B030204" pitchFamily="18" charset="0"/>
                <a:ea typeface="Times New Roman" panose="02020603050405020304" pitchFamily="18" charset="0"/>
                <a:cs typeface="Times New Roman" panose="02020603050405020304" pitchFamily="18" charset="0"/>
              </a:rPr>
              <a:t>to</a:t>
            </a:r>
            <a:r>
              <a:rPr lang="en-US" sz="2400" b="1" spc="-30" dirty="0">
                <a:solidFill>
                  <a:srgbClr val="800000"/>
                </a:solidFill>
                <a:latin typeface="Californian FB" panose="0207040306080B030204" pitchFamily="18" charset="0"/>
                <a:ea typeface="Times New Roman" panose="02020603050405020304" pitchFamily="18" charset="0"/>
                <a:cs typeface="Times New Roman" panose="02020603050405020304" pitchFamily="18" charset="0"/>
              </a:rPr>
              <a:t> </a:t>
            </a:r>
            <a:r>
              <a:rPr lang="en-US" sz="2400" b="1" spc="-5" dirty="0">
                <a:solidFill>
                  <a:srgbClr val="800000"/>
                </a:solidFill>
                <a:latin typeface="Californian FB" panose="0207040306080B030204" pitchFamily="18" charset="0"/>
                <a:ea typeface="Times New Roman" panose="02020603050405020304" pitchFamily="18" charset="0"/>
                <a:cs typeface="Times New Roman" panose="02020603050405020304" pitchFamily="18" charset="0"/>
              </a:rPr>
              <a:t>Accessing</a:t>
            </a:r>
            <a:r>
              <a:rPr lang="en-US" sz="2400" b="1" spc="-40" dirty="0">
                <a:solidFill>
                  <a:srgbClr val="800000"/>
                </a:solidFill>
                <a:latin typeface="Californian FB" panose="0207040306080B030204" pitchFamily="18" charset="0"/>
                <a:ea typeface="Times New Roman" panose="02020603050405020304" pitchFamily="18" charset="0"/>
                <a:cs typeface="Times New Roman" panose="02020603050405020304" pitchFamily="18" charset="0"/>
              </a:rPr>
              <a:t> </a:t>
            </a:r>
            <a:r>
              <a:rPr lang="en-US" sz="2400" b="1" spc="-5" dirty="0">
                <a:solidFill>
                  <a:srgbClr val="800000"/>
                </a:solidFill>
                <a:latin typeface="Californian FB" panose="0207040306080B030204" pitchFamily="18" charset="0"/>
                <a:ea typeface="Times New Roman" panose="02020603050405020304" pitchFamily="18" charset="0"/>
                <a:cs typeface="Times New Roman" panose="02020603050405020304" pitchFamily="18" charset="0"/>
              </a:rPr>
              <a:t>Services</a:t>
            </a:r>
            <a:endParaRPr lang="en-US" sz="2400" b="1" dirty="0">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447882799"/>
              </p:ext>
            </p:extLst>
          </p:nvPr>
        </p:nvGraphicFramePr>
        <p:xfrm>
          <a:off x="989012" y="1219201"/>
          <a:ext cx="5410200" cy="2984351"/>
        </p:xfrm>
        <a:graphic>
          <a:graphicData uri="http://schemas.openxmlformats.org/drawingml/2006/table">
            <a:tbl>
              <a:tblPr firstRow="1" firstCol="1" lastRow="1" lastCol="1" bandRow="1" bandCol="1">
                <a:tableStyleId>{69012ECD-51FC-41F1-AA8D-1B2483CD663E}</a:tableStyleId>
              </a:tblPr>
              <a:tblGrid>
                <a:gridCol w="3376239">
                  <a:extLst>
                    <a:ext uri="{9D8B030D-6E8A-4147-A177-3AD203B41FA5}">
                      <a16:colId xmlns:a16="http://schemas.microsoft.com/office/drawing/2014/main" val="1269872453"/>
                    </a:ext>
                  </a:extLst>
                </a:gridCol>
                <a:gridCol w="1250395">
                  <a:extLst>
                    <a:ext uri="{9D8B030D-6E8A-4147-A177-3AD203B41FA5}">
                      <a16:colId xmlns:a16="http://schemas.microsoft.com/office/drawing/2014/main" val="1852350052"/>
                    </a:ext>
                  </a:extLst>
                </a:gridCol>
                <a:gridCol w="783566">
                  <a:extLst>
                    <a:ext uri="{9D8B030D-6E8A-4147-A177-3AD203B41FA5}">
                      <a16:colId xmlns:a16="http://schemas.microsoft.com/office/drawing/2014/main" val="2925399565"/>
                    </a:ext>
                  </a:extLst>
                </a:gridCol>
              </a:tblGrid>
              <a:tr h="189975">
                <a:tc>
                  <a:txBody>
                    <a:bodyPr/>
                    <a:lstStyle/>
                    <a:p>
                      <a:pPr marL="807085" marR="0">
                        <a:spcBef>
                          <a:spcPts val="0"/>
                        </a:spcBef>
                        <a:spcAft>
                          <a:spcPts val="0"/>
                        </a:spcAft>
                      </a:pPr>
                      <a:r>
                        <a:rPr lang="en-US" sz="1100" spc="-5" dirty="0">
                          <a:effectLst/>
                        </a:rPr>
                        <a:t>Barriers</a:t>
                      </a:r>
                      <a:r>
                        <a:rPr lang="en-US" sz="1100" spc="-10" dirty="0">
                          <a:effectLst/>
                        </a:rPr>
                        <a:t> </a:t>
                      </a:r>
                      <a:r>
                        <a:rPr lang="en-US" sz="1100" dirty="0">
                          <a:effectLst/>
                        </a:rPr>
                        <a:t>to</a:t>
                      </a:r>
                      <a:r>
                        <a:rPr lang="en-US" sz="1100" spc="-5" dirty="0">
                          <a:effectLst/>
                        </a:rPr>
                        <a:t> Medical/Support</a:t>
                      </a:r>
                      <a:r>
                        <a:rPr lang="en-US" sz="1100" dirty="0">
                          <a:effectLst/>
                        </a:rPr>
                        <a:t> </a:t>
                      </a:r>
                      <a:r>
                        <a:rPr lang="en-US" sz="1100" spc="-5" dirty="0">
                          <a:effectLst/>
                        </a:rPr>
                        <a:t>Services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453390" marR="0">
                        <a:spcBef>
                          <a:spcPts val="0"/>
                        </a:spcBef>
                        <a:spcAft>
                          <a:spcPts val="0"/>
                        </a:spcAft>
                      </a:pPr>
                      <a:r>
                        <a:rPr lang="en-US" sz="1100" spc="-5">
                          <a:effectLst/>
                        </a:rPr>
                        <a:t>Number</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100" spc="-5">
                          <a:effectLst/>
                        </a:rPr>
                        <a:t>Percentage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871831573"/>
                  </a:ext>
                </a:extLst>
              </a:tr>
              <a:tr h="317644">
                <a:tc>
                  <a:txBody>
                    <a:bodyPr/>
                    <a:lstStyle/>
                    <a:p>
                      <a:pPr marL="64770" marR="0">
                        <a:lnSpc>
                          <a:spcPts val="1335"/>
                        </a:lnSpc>
                        <a:spcBef>
                          <a:spcPts val="0"/>
                        </a:spcBef>
                        <a:spcAft>
                          <a:spcPts val="0"/>
                        </a:spcAft>
                      </a:pPr>
                      <a:r>
                        <a:rPr lang="en-US" sz="1100" spc="-5">
                          <a:effectLst/>
                        </a:rPr>
                        <a:t>This</a:t>
                      </a:r>
                      <a:r>
                        <a:rPr lang="en-US" sz="1100">
                          <a:effectLst/>
                        </a:rPr>
                        <a:t> </a:t>
                      </a:r>
                      <a:r>
                        <a:rPr lang="en-US" sz="1100" spc="-5">
                          <a:effectLst/>
                        </a:rPr>
                        <a:t>does</a:t>
                      </a:r>
                      <a:r>
                        <a:rPr lang="en-US" sz="1100">
                          <a:effectLst/>
                        </a:rPr>
                        <a:t> </a:t>
                      </a:r>
                      <a:r>
                        <a:rPr lang="en-US" sz="1100" spc="-5">
                          <a:effectLst/>
                        </a:rPr>
                        <a:t>not</a:t>
                      </a:r>
                      <a:r>
                        <a:rPr lang="en-US" sz="1100" spc="5">
                          <a:effectLst/>
                        </a:rPr>
                        <a:t> </a:t>
                      </a:r>
                      <a:r>
                        <a:rPr lang="en-US" sz="1100" spc="-5">
                          <a:effectLst/>
                        </a:rPr>
                        <a:t>apply </a:t>
                      </a:r>
                      <a:r>
                        <a:rPr lang="en-US" sz="1100">
                          <a:effectLst/>
                        </a:rPr>
                        <a:t>to</a:t>
                      </a:r>
                      <a:r>
                        <a:rPr lang="en-US" sz="1100" spc="-5">
                          <a:effectLst/>
                        </a:rPr>
                        <a:t> me.</a:t>
                      </a:r>
                      <a:r>
                        <a:rPr lang="en-US" sz="1100" spc="-15">
                          <a:effectLst/>
                        </a:rPr>
                        <a:t> </a:t>
                      </a:r>
                      <a:r>
                        <a:rPr lang="en-US" sz="1100">
                          <a:effectLst/>
                        </a:rPr>
                        <a:t>I </a:t>
                      </a:r>
                      <a:r>
                        <a:rPr lang="en-US" sz="1100" spc="-5">
                          <a:effectLst/>
                        </a:rPr>
                        <a:t>had no</a:t>
                      </a:r>
                      <a:r>
                        <a:rPr lang="en-US" sz="1100" spc="5">
                          <a:effectLst/>
                        </a:rPr>
                        <a:t> </a:t>
                      </a:r>
                      <a:r>
                        <a:rPr lang="en-US" sz="1100" spc="-5">
                          <a:effectLst/>
                        </a:rPr>
                        <a:t>problems</a:t>
                      </a:r>
                      <a:r>
                        <a:rPr lang="en-US" sz="1100">
                          <a:effectLst/>
                        </a:rPr>
                        <a:t> </a:t>
                      </a:r>
                      <a:r>
                        <a:rPr lang="en-US" sz="1100" spc="-5">
                          <a:effectLst/>
                        </a:rPr>
                        <a:t>receiving services.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10">
                          <a:effectLst/>
                        </a:rPr>
                        <a:t>229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a:effectLst/>
                        </a:rPr>
                        <a:t>64.1%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669250293"/>
                  </a:ext>
                </a:extLst>
              </a:tr>
              <a:tr h="189364">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I </a:t>
                      </a:r>
                      <a:r>
                        <a:rPr lang="en-US" sz="1100" spc="-5" dirty="0">
                          <a:effectLst>
                            <a:outerShdw blurRad="38100" dist="38100" dir="2700000" algn="tl">
                              <a:srgbClr val="000000">
                                <a:alpha val="43137"/>
                              </a:srgbClr>
                            </a:outerShdw>
                          </a:effectLst>
                        </a:rPr>
                        <a:t>did </a:t>
                      </a:r>
                      <a:r>
                        <a:rPr lang="en-US" sz="1100" dirty="0">
                          <a:effectLst>
                            <a:outerShdw blurRad="38100" dist="38100" dir="2700000" algn="tl">
                              <a:srgbClr val="000000">
                                <a:alpha val="43137"/>
                              </a:srgbClr>
                            </a:outerShdw>
                          </a:effectLst>
                        </a:rPr>
                        <a:t>not</a:t>
                      </a:r>
                      <a:r>
                        <a:rPr lang="en-US" sz="1100" spc="5"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know</a:t>
                      </a:r>
                      <a:r>
                        <a:rPr lang="en-US" sz="1100" spc="-10"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where</a:t>
                      </a:r>
                      <a:r>
                        <a:rPr lang="en-US" sz="1100" spc="5"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to</a:t>
                      </a:r>
                      <a:r>
                        <a:rPr lang="en-US" sz="1100" spc="5" dirty="0">
                          <a:effectLst>
                            <a:outerShdw blurRad="38100" dist="38100" dir="2700000" algn="tl">
                              <a:srgbClr val="000000">
                                <a:alpha val="43137"/>
                              </a:srgbClr>
                            </a:outerShdw>
                          </a:effectLst>
                        </a:rPr>
                        <a:t> </a:t>
                      </a:r>
                      <a:r>
                        <a:rPr lang="en-US" sz="1100" spc="-10" dirty="0">
                          <a:effectLst>
                            <a:outerShdw blurRad="38100" dist="38100" dir="2700000" algn="tl">
                              <a:srgbClr val="000000">
                                <a:alpha val="43137"/>
                              </a:srgbClr>
                            </a:outerShdw>
                          </a:effectLst>
                        </a:rPr>
                        <a:t>get</a:t>
                      </a:r>
                      <a:r>
                        <a:rPr lang="en-US" sz="1100" spc="5"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services</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22</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outerShdw blurRad="38100" dist="38100" dir="2700000" algn="tl">
                              <a:srgbClr val="000000">
                                <a:alpha val="43137"/>
                              </a:srgbClr>
                            </a:outerShdw>
                          </a:effectLst>
                        </a:rPr>
                        <a:t>6.2%</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064436294"/>
                  </a:ext>
                </a:extLst>
              </a:tr>
              <a:tr h="189364">
                <a:tc>
                  <a:txBody>
                    <a:bodyPr/>
                    <a:lstStyle/>
                    <a:p>
                      <a:pPr marL="64770" marR="0">
                        <a:lnSpc>
                          <a:spcPts val="1335"/>
                        </a:lnSpc>
                        <a:spcBef>
                          <a:spcPts val="0"/>
                        </a:spcBef>
                        <a:spcAft>
                          <a:spcPts val="0"/>
                        </a:spcAft>
                      </a:pPr>
                      <a:r>
                        <a:rPr lang="en-US" sz="1100">
                          <a:effectLst/>
                        </a:rPr>
                        <a:t>I </a:t>
                      </a:r>
                      <a:r>
                        <a:rPr lang="en-US" sz="1100" spc="-5">
                          <a:effectLst/>
                        </a:rPr>
                        <a:t>could not</a:t>
                      </a:r>
                      <a:r>
                        <a:rPr lang="en-US" sz="1100" spc="5">
                          <a:effectLst/>
                        </a:rPr>
                        <a:t> </a:t>
                      </a:r>
                      <a:r>
                        <a:rPr lang="en-US" sz="1100" spc="-5">
                          <a:effectLst/>
                        </a:rPr>
                        <a:t>get</a:t>
                      </a:r>
                      <a:r>
                        <a:rPr lang="en-US" sz="1100" spc="5">
                          <a:effectLst/>
                        </a:rPr>
                        <a:t> </a:t>
                      </a:r>
                      <a:r>
                        <a:rPr lang="en-US" sz="1100" spc="-5">
                          <a:effectLst/>
                        </a:rPr>
                        <a:t>an appointment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a:effectLst/>
                        </a:rPr>
                        <a:t>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rPr>
                        <a:t>1.7%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698864702"/>
                  </a:ext>
                </a:extLst>
              </a:tr>
              <a:tr h="189364">
                <a:tc>
                  <a:txBody>
                    <a:bodyPr/>
                    <a:lstStyle/>
                    <a:p>
                      <a:pPr marL="64770" marR="0">
                        <a:lnSpc>
                          <a:spcPts val="1335"/>
                        </a:lnSpc>
                        <a:spcBef>
                          <a:spcPts val="0"/>
                        </a:spcBef>
                        <a:spcAft>
                          <a:spcPts val="0"/>
                        </a:spcAft>
                      </a:pPr>
                      <a:r>
                        <a:rPr lang="en-US" sz="1100" dirty="0">
                          <a:effectLst/>
                        </a:rPr>
                        <a:t>I </a:t>
                      </a:r>
                      <a:r>
                        <a:rPr lang="en-US" sz="1100" spc="-5" dirty="0">
                          <a:effectLst/>
                        </a:rPr>
                        <a:t>could not</a:t>
                      </a:r>
                      <a:r>
                        <a:rPr lang="en-US" sz="1100" spc="5" dirty="0">
                          <a:effectLst/>
                        </a:rPr>
                        <a:t> </a:t>
                      </a:r>
                      <a:r>
                        <a:rPr lang="en-US" sz="1100" spc="-5" dirty="0">
                          <a:effectLst/>
                        </a:rPr>
                        <a:t>get</a:t>
                      </a:r>
                      <a:r>
                        <a:rPr lang="en-US" sz="1100" spc="5" dirty="0">
                          <a:effectLst/>
                        </a:rPr>
                        <a:t> </a:t>
                      </a:r>
                      <a:r>
                        <a:rPr lang="en-US" sz="1100" spc="-5" dirty="0">
                          <a:effectLst/>
                        </a:rPr>
                        <a:t>transportation</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a:effectLst/>
                        </a:rPr>
                        <a:t>15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a:effectLst/>
                        </a:rPr>
                        <a:t>4.2%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052363881"/>
                  </a:ext>
                </a:extLst>
              </a:tr>
              <a:tr h="189364">
                <a:tc>
                  <a:txBody>
                    <a:bodyPr/>
                    <a:lstStyle/>
                    <a:p>
                      <a:pPr marL="64770" marR="0">
                        <a:lnSpc>
                          <a:spcPts val="1335"/>
                        </a:lnSpc>
                        <a:spcBef>
                          <a:spcPts val="0"/>
                        </a:spcBef>
                        <a:spcAft>
                          <a:spcPts val="0"/>
                        </a:spcAft>
                      </a:pPr>
                      <a:r>
                        <a:rPr lang="en-US" sz="1100">
                          <a:effectLst/>
                        </a:rPr>
                        <a:t>I </a:t>
                      </a:r>
                      <a:r>
                        <a:rPr lang="en-US" sz="1100" spc="-5">
                          <a:effectLst/>
                        </a:rPr>
                        <a:t>could not</a:t>
                      </a:r>
                      <a:r>
                        <a:rPr lang="en-US" sz="1100" spc="5">
                          <a:effectLst/>
                        </a:rPr>
                        <a:t> </a:t>
                      </a:r>
                      <a:r>
                        <a:rPr lang="en-US" sz="1100" spc="-5">
                          <a:effectLst/>
                        </a:rPr>
                        <a:t>get</a:t>
                      </a:r>
                      <a:r>
                        <a:rPr lang="en-US" sz="1100" spc="5">
                          <a:effectLst/>
                        </a:rPr>
                        <a:t> </a:t>
                      </a:r>
                      <a:r>
                        <a:rPr lang="en-US" sz="1100" spc="-5">
                          <a:effectLst/>
                        </a:rPr>
                        <a:t>childcare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a:effectLst/>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a:effectLst/>
                        </a:rPr>
                        <a:t>0.3%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664443605"/>
                  </a:ext>
                </a:extLst>
              </a:tr>
              <a:tr h="190586">
                <a:tc>
                  <a:txBody>
                    <a:bodyPr/>
                    <a:lstStyle/>
                    <a:p>
                      <a:pPr marL="64770" marR="0">
                        <a:spcBef>
                          <a:spcPts val="0"/>
                        </a:spcBef>
                        <a:spcAft>
                          <a:spcPts val="0"/>
                        </a:spcAft>
                      </a:pPr>
                      <a:r>
                        <a:rPr lang="en-US" sz="1100">
                          <a:effectLst/>
                        </a:rPr>
                        <a:t>I </a:t>
                      </a:r>
                      <a:r>
                        <a:rPr lang="en-US" sz="1100" spc="-5">
                          <a:effectLst/>
                        </a:rPr>
                        <a:t>could not</a:t>
                      </a:r>
                      <a:r>
                        <a:rPr lang="en-US" sz="1100" spc="5">
                          <a:effectLst/>
                        </a:rPr>
                        <a:t> </a:t>
                      </a:r>
                      <a:r>
                        <a:rPr lang="en-US" sz="1100" spc="-5">
                          <a:effectLst/>
                        </a:rPr>
                        <a:t>pay </a:t>
                      </a:r>
                      <a:r>
                        <a:rPr lang="en-US" sz="1100">
                          <a:effectLst/>
                        </a:rPr>
                        <a:t>for</a:t>
                      </a:r>
                      <a:r>
                        <a:rPr lang="en-US" sz="1100" spc="-10">
                          <a:effectLst/>
                        </a:rPr>
                        <a:t> </a:t>
                      </a:r>
                      <a:r>
                        <a:rPr lang="en-US" sz="1100" spc="-5">
                          <a:effectLst/>
                        </a:rPr>
                        <a:t>services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100">
                          <a:effectLst/>
                        </a:rPr>
                        <a:t>14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100" spc="-5">
                          <a:effectLst/>
                        </a:rPr>
                        <a:t>3.9%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578960439"/>
                  </a:ext>
                </a:extLst>
              </a:tr>
              <a:tr h="189364">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I </a:t>
                      </a:r>
                      <a:r>
                        <a:rPr lang="en-US" sz="1100" spc="-5" dirty="0">
                          <a:effectLst>
                            <a:outerShdw blurRad="38100" dist="38100" dir="2700000" algn="tl">
                              <a:srgbClr val="000000">
                                <a:alpha val="43137"/>
                              </a:srgbClr>
                            </a:outerShdw>
                          </a:effectLst>
                        </a:rPr>
                        <a:t>did </a:t>
                      </a:r>
                      <a:r>
                        <a:rPr lang="en-US" sz="1100" dirty="0">
                          <a:effectLst>
                            <a:outerShdw blurRad="38100" dist="38100" dir="2700000" algn="tl">
                              <a:srgbClr val="000000">
                                <a:alpha val="43137"/>
                              </a:srgbClr>
                            </a:outerShdw>
                          </a:effectLst>
                        </a:rPr>
                        <a:t>not</a:t>
                      </a:r>
                      <a:r>
                        <a:rPr lang="en-US" sz="1100" spc="-10"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want</a:t>
                      </a:r>
                      <a:r>
                        <a:rPr lang="en-US" sz="1100" spc="5"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people</a:t>
                      </a:r>
                      <a:r>
                        <a:rPr lang="en-US" sz="1100" spc="-10" dirty="0">
                          <a:effectLst>
                            <a:outerShdw blurRad="38100" dist="38100" dir="2700000" algn="tl">
                              <a:srgbClr val="000000">
                                <a:alpha val="43137"/>
                              </a:srgbClr>
                            </a:outerShdw>
                          </a:effectLst>
                        </a:rPr>
                        <a:t> </a:t>
                      </a:r>
                      <a:r>
                        <a:rPr lang="en-US" sz="1100" dirty="0">
                          <a:effectLst>
                            <a:outerShdw blurRad="38100" dist="38100" dir="2700000" algn="tl">
                              <a:srgbClr val="000000">
                                <a:alpha val="43137"/>
                              </a:srgbClr>
                            </a:outerShdw>
                          </a:effectLst>
                        </a:rPr>
                        <a:t>to</a:t>
                      </a:r>
                      <a:r>
                        <a:rPr lang="en-US" sz="1100" spc="-5" dirty="0">
                          <a:effectLst>
                            <a:outerShdw blurRad="38100" dist="38100" dir="2700000" algn="tl">
                              <a:srgbClr val="000000">
                                <a:alpha val="43137"/>
                              </a:srgbClr>
                            </a:outerShdw>
                          </a:effectLst>
                        </a:rPr>
                        <a:t> know</a:t>
                      </a:r>
                      <a:r>
                        <a:rPr lang="en-US" sz="1100" spc="5" dirty="0">
                          <a:effectLst>
                            <a:outerShdw blurRad="38100" dist="38100" dir="2700000" algn="tl">
                              <a:srgbClr val="000000">
                                <a:alpha val="43137"/>
                              </a:srgbClr>
                            </a:outerShdw>
                          </a:effectLst>
                        </a:rPr>
                        <a:t> </a:t>
                      </a:r>
                      <a:r>
                        <a:rPr lang="en-US" sz="1100" dirty="0">
                          <a:effectLst>
                            <a:outerShdw blurRad="38100" dist="38100" dir="2700000" algn="tl">
                              <a:srgbClr val="000000">
                                <a:alpha val="43137"/>
                              </a:srgbClr>
                            </a:outerShdw>
                          </a:effectLst>
                        </a:rPr>
                        <a:t>I</a:t>
                      </a:r>
                      <a:r>
                        <a:rPr lang="en-US" sz="1100" spc="-15"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have</a:t>
                      </a:r>
                      <a:r>
                        <a:rPr lang="en-US" sz="1100" spc="-10"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HIV</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26</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outerShdw blurRad="38100" dist="38100" dir="2700000" algn="tl">
                              <a:srgbClr val="000000">
                                <a:alpha val="43137"/>
                              </a:srgbClr>
                            </a:outerShdw>
                          </a:effectLst>
                        </a:rPr>
                        <a:t>7.3%</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246060998"/>
                  </a:ext>
                </a:extLst>
              </a:tr>
              <a:tr h="189364">
                <a:tc>
                  <a:txBody>
                    <a:bodyPr/>
                    <a:lstStyle/>
                    <a:p>
                      <a:pPr marL="64770" marR="0">
                        <a:lnSpc>
                          <a:spcPts val="1335"/>
                        </a:lnSpc>
                        <a:spcBef>
                          <a:spcPts val="0"/>
                        </a:spcBef>
                        <a:spcAft>
                          <a:spcPts val="0"/>
                        </a:spcAft>
                      </a:pPr>
                      <a:r>
                        <a:rPr lang="en-US" sz="1100">
                          <a:effectLst/>
                        </a:rPr>
                        <a:t>I </a:t>
                      </a:r>
                      <a:r>
                        <a:rPr lang="en-US" sz="1100" spc="-5">
                          <a:effectLst/>
                        </a:rPr>
                        <a:t>could not</a:t>
                      </a:r>
                      <a:r>
                        <a:rPr lang="en-US" sz="1100" spc="5">
                          <a:effectLst/>
                        </a:rPr>
                        <a:t> </a:t>
                      </a:r>
                      <a:r>
                        <a:rPr lang="en-US" sz="1100" spc="-5">
                          <a:effectLst/>
                        </a:rPr>
                        <a:t>get</a:t>
                      </a:r>
                      <a:r>
                        <a:rPr lang="en-US" sz="1100" spc="5">
                          <a:effectLst/>
                        </a:rPr>
                        <a:t> </a:t>
                      </a:r>
                      <a:r>
                        <a:rPr lang="en-US" sz="1100" spc="-5">
                          <a:effectLst/>
                        </a:rPr>
                        <a:t>time</a:t>
                      </a:r>
                      <a:r>
                        <a:rPr lang="en-US" sz="1100" spc="-10">
                          <a:effectLst/>
                        </a:rPr>
                        <a:t> </a:t>
                      </a:r>
                      <a:r>
                        <a:rPr lang="en-US" sz="1100">
                          <a:effectLst/>
                        </a:rPr>
                        <a:t>off</a:t>
                      </a:r>
                      <a:r>
                        <a:rPr lang="en-US" sz="1100" spc="-15">
                          <a:effectLst/>
                        </a:rPr>
                        <a:t> </a:t>
                      </a:r>
                      <a:r>
                        <a:rPr lang="en-US" sz="1100" spc="-10">
                          <a:effectLst/>
                        </a:rPr>
                        <a:t>work</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a:effectLst/>
                        </a:rPr>
                        <a:t>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a:effectLst/>
                        </a:rPr>
                        <a:t>2.2%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850072490"/>
                  </a:ext>
                </a:extLst>
              </a:tr>
              <a:tr h="189364">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I </a:t>
                      </a:r>
                      <a:r>
                        <a:rPr lang="en-US" sz="1100" spc="-5" dirty="0">
                          <a:effectLst>
                            <a:outerShdw blurRad="38100" dist="38100" dir="2700000" algn="tl">
                              <a:srgbClr val="000000">
                                <a:alpha val="43137"/>
                              </a:srgbClr>
                            </a:outerShdw>
                          </a:effectLst>
                        </a:rPr>
                        <a:t>was</a:t>
                      </a:r>
                      <a:r>
                        <a:rPr lang="en-US" sz="1100"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depressed</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22</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outerShdw blurRad="38100" dist="38100" dir="2700000" algn="tl">
                              <a:srgbClr val="000000">
                                <a:alpha val="43137"/>
                              </a:srgbClr>
                            </a:outerShdw>
                          </a:effectLst>
                        </a:rPr>
                        <a:t>6.2%</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93607060"/>
                  </a:ext>
                </a:extLst>
              </a:tr>
              <a:tr h="189364">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I </a:t>
                      </a:r>
                      <a:r>
                        <a:rPr lang="en-US" sz="1100" spc="-5" dirty="0">
                          <a:effectLst>
                            <a:outerShdw blurRad="38100" dist="38100" dir="2700000" algn="tl">
                              <a:srgbClr val="000000">
                                <a:alpha val="43137"/>
                              </a:srgbClr>
                            </a:outerShdw>
                          </a:effectLst>
                        </a:rPr>
                        <a:t>had </a:t>
                      </a:r>
                      <a:r>
                        <a:rPr lang="en-US" sz="1100" dirty="0">
                          <a:effectLst>
                            <a:outerShdw blurRad="38100" dist="38100" dir="2700000" algn="tl">
                              <a:srgbClr val="000000">
                                <a:alpha val="43137"/>
                              </a:srgbClr>
                            </a:outerShdw>
                          </a:effectLst>
                        </a:rPr>
                        <a:t>a </a:t>
                      </a:r>
                      <a:r>
                        <a:rPr lang="en-US" sz="1100" spc="-5" dirty="0">
                          <a:effectLst>
                            <a:outerShdw blurRad="38100" dist="38100" dir="2700000" algn="tl">
                              <a:srgbClr val="000000">
                                <a:alpha val="43137"/>
                              </a:srgbClr>
                            </a:outerShdw>
                          </a:effectLst>
                        </a:rPr>
                        <a:t>bad experience</a:t>
                      </a:r>
                      <a:r>
                        <a:rPr lang="en-US" sz="1100" spc="-10"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with the</a:t>
                      </a:r>
                      <a:r>
                        <a:rPr lang="en-US" sz="1100" spc="5" dirty="0">
                          <a:effectLst>
                            <a:outerShdw blurRad="38100" dist="38100" dir="2700000" algn="tl">
                              <a:srgbClr val="000000">
                                <a:alpha val="43137"/>
                              </a:srgbClr>
                            </a:outerShdw>
                          </a:effectLst>
                        </a:rPr>
                        <a:t> </a:t>
                      </a:r>
                      <a:r>
                        <a:rPr lang="en-US" sz="1100" spc="-5" dirty="0">
                          <a:effectLst>
                            <a:outerShdw blurRad="38100" dist="38100" dir="2700000" algn="tl">
                              <a:srgbClr val="000000">
                                <a:alpha val="43137"/>
                              </a:srgbClr>
                            </a:outerShdw>
                          </a:effectLst>
                        </a:rPr>
                        <a:t>staff</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dirty="0">
                          <a:effectLst>
                            <a:outerShdw blurRad="38100" dist="38100" dir="2700000" algn="tl">
                              <a:srgbClr val="000000">
                                <a:alpha val="43137"/>
                              </a:srgbClr>
                            </a:outerShdw>
                          </a:effectLst>
                        </a:rPr>
                        <a:t>21</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outerShdw blurRad="38100" dist="38100" dir="2700000" algn="tl">
                              <a:srgbClr val="000000">
                                <a:alpha val="43137"/>
                              </a:srgbClr>
                            </a:outerShdw>
                          </a:effectLst>
                        </a:rPr>
                        <a:t>5.9%</a:t>
                      </a:r>
                      <a:endParaRPr lang="en-US"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267495642"/>
                  </a:ext>
                </a:extLst>
              </a:tr>
              <a:tr h="189364">
                <a:tc>
                  <a:txBody>
                    <a:bodyPr/>
                    <a:lstStyle/>
                    <a:p>
                      <a:pPr marL="64770" marR="0">
                        <a:lnSpc>
                          <a:spcPts val="1335"/>
                        </a:lnSpc>
                        <a:spcBef>
                          <a:spcPts val="0"/>
                        </a:spcBef>
                        <a:spcAft>
                          <a:spcPts val="0"/>
                        </a:spcAft>
                      </a:pPr>
                      <a:r>
                        <a:rPr lang="en-US" sz="1100" spc="-5">
                          <a:effectLst/>
                        </a:rPr>
                        <a:t>Services</a:t>
                      </a:r>
                      <a:r>
                        <a:rPr lang="en-US" sz="1100">
                          <a:effectLst/>
                        </a:rPr>
                        <a:t> </a:t>
                      </a:r>
                      <a:r>
                        <a:rPr lang="en-US" sz="1100" spc="-5">
                          <a:effectLst/>
                        </a:rPr>
                        <a:t>were</a:t>
                      </a:r>
                      <a:r>
                        <a:rPr lang="en-US" sz="1100" spc="5">
                          <a:effectLst/>
                        </a:rPr>
                        <a:t> </a:t>
                      </a:r>
                      <a:r>
                        <a:rPr lang="en-US" sz="1100" spc="-5">
                          <a:effectLst/>
                        </a:rPr>
                        <a:t>not</a:t>
                      </a:r>
                      <a:r>
                        <a:rPr lang="en-US" sz="1100" spc="-10">
                          <a:effectLst/>
                        </a:rPr>
                        <a:t> </a:t>
                      </a:r>
                      <a:r>
                        <a:rPr lang="en-US" sz="1100" spc="-5">
                          <a:effectLst/>
                        </a:rPr>
                        <a:t>in my</a:t>
                      </a:r>
                      <a:r>
                        <a:rPr lang="en-US" sz="1100" spc="5">
                          <a:effectLst/>
                        </a:rPr>
                        <a:t> </a:t>
                      </a:r>
                      <a:r>
                        <a:rPr lang="en-US" sz="1100" spc="-10">
                          <a:effectLst/>
                        </a:rPr>
                        <a:t>language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a:effectLst/>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rPr>
                        <a:t>0.8%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18230799"/>
                  </a:ext>
                </a:extLst>
              </a:tr>
              <a:tr h="190586">
                <a:tc>
                  <a:txBody>
                    <a:bodyPr/>
                    <a:lstStyle/>
                    <a:p>
                      <a:pPr marL="64770" marR="0">
                        <a:spcBef>
                          <a:spcPts val="0"/>
                        </a:spcBef>
                        <a:spcAft>
                          <a:spcPts val="0"/>
                        </a:spcAft>
                      </a:pPr>
                      <a:r>
                        <a:rPr lang="en-US" sz="1100">
                          <a:effectLst/>
                        </a:rPr>
                        <a:t>I </a:t>
                      </a:r>
                      <a:r>
                        <a:rPr lang="en-US" sz="1100" spc="-5">
                          <a:effectLst/>
                        </a:rPr>
                        <a:t>did </a:t>
                      </a:r>
                      <a:r>
                        <a:rPr lang="en-US" sz="1100">
                          <a:effectLst/>
                        </a:rPr>
                        <a:t>not</a:t>
                      </a:r>
                      <a:r>
                        <a:rPr lang="en-US" sz="1100" spc="5">
                          <a:effectLst/>
                        </a:rPr>
                        <a:t> </a:t>
                      </a:r>
                      <a:r>
                        <a:rPr lang="en-US" sz="1100" spc="-5">
                          <a:effectLst/>
                        </a:rPr>
                        <a:t>qualify</a:t>
                      </a:r>
                      <a:r>
                        <a:rPr lang="en-US" sz="1100" spc="-10">
                          <a:effectLst/>
                        </a:rPr>
                        <a:t> </a:t>
                      </a:r>
                      <a:r>
                        <a:rPr lang="en-US" sz="1100">
                          <a:effectLst/>
                        </a:rPr>
                        <a:t>for</a:t>
                      </a:r>
                      <a:r>
                        <a:rPr lang="en-US" sz="1100" spc="-10">
                          <a:effectLst/>
                        </a:rPr>
                        <a:t> </a:t>
                      </a:r>
                      <a:r>
                        <a:rPr lang="en-US" sz="1100" spc="-5">
                          <a:effectLst/>
                        </a:rPr>
                        <a:t>services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100">
                          <a:effectLst/>
                        </a:rPr>
                        <a:t>13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spcBef>
                          <a:spcPts val="0"/>
                        </a:spcBef>
                        <a:spcAft>
                          <a:spcPts val="0"/>
                        </a:spcAft>
                      </a:pPr>
                      <a:r>
                        <a:rPr lang="en-US" sz="1100" spc="-5">
                          <a:effectLst/>
                        </a:rPr>
                        <a:t>3.6%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340089680"/>
                  </a:ext>
                </a:extLst>
              </a:tr>
              <a:tr h="189364">
                <a:tc>
                  <a:txBody>
                    <a:bodyPr/>
                    <a:lstStyle/>
                    <a:p>
                      <a:pPr marL="64770" marR="0">
                        <a:lnSpc>
                          <a:spcPts val="1335"/>
                        </a:lnSpc>
                        <a:spcBef>
                          <a:spcPts val="0"/>
                        </a:spcBef>
                        <a:spcAft>
                          <a:spcPts val="0"/>
                        </a:spcAft>
                      </a:pPr>
                      <a:r>
                        <a:rPr lang="en-US" sz="1100" spc="-5">
                          <a:effectLst/>
                        </a:rPr>
                        <a:t>Other</a:t>
                      </a:r>
                      <a:r>
                        <a:rPr lang="en-US" sz="1100">
                          <a:effectLst/>
                        </a:rPr>
                        <a:t> </a:t>
                      </a:r>
                      <a:r>
                        <a:rPr lang="en-US" sz="1100" spc="-5">
                          <a:effectLst/>
                        </a:rPr>
                        <a:t>(please</a:t>
                      </a:r>
                      <a:r>
                        <a:rPr lang="en-US" sz="1100" spc="-10">
                          <a:effectLst/>
                        </a:rPr>
                        <a:t> </a:t>
                      </a:r>
                      <a:r>
                        <a:rPr lang="en-US" sz="1100" spc="-5">
                          <a:effectLst/>
                        </a:rPr>
                        <a:t>specify)</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a:effectLst/>
                        </a:rPr>
                        <a:t>18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a:effectLst/>
                        </a:rPr>
                        <a:t>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989140982"/>
                  </a:ext>
                </a:extLst>
              </a:tr>
              <a:tr h="189364">
                <a:tc>
                  <a:txBody>
                    <a:bodyPr/>
                    <a:lstStyle/>
                    <a:p>
                      <a:pPr marL="64770" marR="0">
                        <a:lnSpc>
                          <a:spcPts val="1335"/>
                        </a:lnSpc>
                        <a:spcBef>
                          <a:spcPts val="0"/>
                        </a:spcBef>
                        <a:spcAft>
                          <a:spcPts val="0"/>
                        </a:spcAft>
                      </a:pPr>
                      <a:r>
                        <a:rPr lang="en-US" sz="1100" spc="-5">
                          <a:effectLst/>
                        </a:rPr>
                        <a:t>No</a:t>
                      </a:r>
                      <a:r>
                        <a:rPr lang="en-US" sz="1100" spc="5">
                          <a:effectLst/>
                        </a:rPr>
                        <a:t> </a:t>
                      </a:r>
                      <a:r>
                        <a:rPr lang="en-US" sz="1100" spc="-5">
                          <a:effectLst/>
                        </a:rPr>
                        <a:t>Response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a:effectLst/>
                        </a:rPr>
                        <a:t>26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marL="64770" marR="0">
                        <a:lnSpc>
                          <a:spcPts val="1335"/>
                        </a:lnSpc>
                        <a:spcBef>
                          <a:spcPts val="0"/>
                        </a:spcBef>
                        <a:spcAft>
                          <a:spcPts val="0"/>
                        </a:spcAft>
                      </a:pPr>
                      <a:r>
                        <a:rPr lang="en-US" sz="1100" spc="-5" dirty="0">
                          <a:effectLst/>
                        </a:rPr>
                        <a:t>7.3%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859826255"/>
                  </a:ext>
                </a:extLst>
              </a:tr>
            </a:tbl>
          </a:graphicData>
        </a:graphic>
      </p:graphicFrame>
      <p:graphicFrame>
        <p:nvGraphicFramePr>
          <p:cNvPr id="6" name="Chart 5"/>
          <p:cNvGraphicFramePr/>
          <p:nvPr>
            <p:extLst>
              <p:ext uri="{D42A27DB-BD31-4B8C-83A1-F6EECF244321}">
                <p14:modId xmlns:p14="http://schemas.microsoft.com/office/powerpoint/2010/main" val="1019817367"/>
              </p:ext>
            </p:extLst>
          </p:nvPr>
        </p:nvGraphicFramePr>
        <p:xfrm>
          <a:off x="6551612" y="2362200"/>
          <a:ext cx="4930140" cy="3276600"/>
        </p:xfrm>
        <a:graphic>
          <a:graphicData uri="http://schemas.openxmlformats.org/drawingml/2006/chart">
            <c:chart xmlns:c="http://schemas.openxmlformats.org/drawingml/2006/chart" xmlns:r="http://schemas.openxmlformats.org/officeDocument/2006/relationships" r:id="rId2"/>
          </a:graphicData>
        </a:graphic>
      </p:graphicFrame>
      <p:pic>
        <p:nvPicPr>
          <p:cNvPr id="16386" name="Picture 2" descr="Image result for barriers to ca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58729" y="762000"/>
            <a:ext cx="2341563" cy="1229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261705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Needs Assessment Timing</a:t>
            </a:r>
          </a:p>
        </p:txBody>
      </p:sp>
      <p:sp>
        <p:nvSpPr>
          <p:cNvPr id="3" name="Content Placeholder 2"/>
          <p:cNvSpPr>
            <a:spLocks noGrp="1"/>
          </p:cNvSpPr>
          <p:nvPr>
            <p:ph idx="1"/>
          </p:nvPr>
        </p:nvSpPr>
        <p:spPr/>
        <p:txBody>
          <a:bodyPr>
            <a:normAutofit fontScale="92500" lnSpcReduction="20000"/>
          </a:bodyPr>
          <a:lstStyle/>
          <a:p>
            <a:pPr marL="355600" marR="5080" indent="-343535">
              <a:lnSpc>
                <a:spcPct val="100000"/>
              </a:lnSpc>
              <a:spcBef>
                <a:spcPts val="95"/>
              </a:spcBef>
              <a:tabLst>
                <a:tab pos="355600" algn="l"/>
              </a:tabLst>
            </a:pPr>
            <a:r>
              <a:rPr lang="en-US" spc="-5" dirty="0">
                <a:solidFill>
                  <a:srgbClr val="313534"/>
                </a:solidFill>
                <a:latin typeface="Californian FB" panose="0207040306080B030204" pitchFamily="18" charset="0"/>
                <a:cs typeface="Calibri"/>
              </a:rPr>
              <a:t>The </a:t>
            </a:r>
            <a:r>
              <a:rPr lang="en-US" spc="-20" dirty="0">
                <a:solidFill>
                  <a:srgbClr val="313534"/>
                </a:solidFill>
                <a:latin typeface="Californian FB" panose="0207040306080B030204" pitchFamily="18" charset="0"/>
                <a:cs typeface="Calibri"/>
              </a:rPr>
              <a:t>large </a:t>
            </a:r>
            <a:r>
              <a:rPr lang="en-US" spc="-5" dirty="0">
                <a:solidFill>
                  <a:srgbClr val="313534"/>
                </a:solidFill>
                <a:latin typeface="Californian FB" panose="0207040306080B030204" pitchFamily="18" charset="0"/>
                <a:cs typeface="Calibri"/>
              </a:rPr>
              <a:t>Needs </a:t>
            </a:r>
            <a:r>
              <a:rPr lang="en-US" spc="-10" dirty="0">
                <a:solidFill>
                  <a:srgbClr val="313534"/>
                </a:solidFill>
                <a:latin typeface="Californian FB" panose="0207040306080B030204" pitchFamily="18" charset="0"/>
                <a:cs typeface="Calibri"/>
              </a:rPr>
              <a:t>Assessment survey is</a:t>
            </a:r>
            <a:r>
              <a:rPr lang="en-US" spc="135" dirty="0">
                <a:solidFill>
                  <a:srgbClr val="313534"/>
                </a:solidFill>
                <a:latin typeface="Californian FB" panose="0207040306080B030204" pitchFamily="18" charset="0"/>
                <a:cs typeface="Calibri"/>
              </a:rPr>
              <a:t> </a:t>
            </a:r>
            <a:r>
              <a:rPr lang="en-US" spc="-10" dirty="0">
                <a:solidFill>
                  <a:srgbClr val="313534"/>
                </a:solidFill>
                <a:latin typeface="Californian FB" panose="0207040306080B030204" pitchFamily="18" charset="0"/>
                <a:cs typeface="Calibri"/>
              </a:rPr>
              <a:t>typically</a:t>
            </a:r>
            <a:r>
              <a:rPr lang="en-US" spc="10" dirty="0">
                <a:solidFill>
                  <a:srgbClr val="313534"/>
                </a:solidFill>
                <a:latin typeface="Californian FB" panose="0207040306080B030204" pitchFamily="18" charset="0"/>
                <a:cs typeface="Calibri"/>
              </a:rPr>
              <a:t> </a:t>
            </a:r>
            <a:r>
              <a:rPr lang="en-US" spc="-15" dirty="0">
                <a:solidFill>
                  <a:srgbClr val="313534"/>
                </a:solidFill>
                <a:latin typeface="Californian FB" panose="0207040306080B030204" pitchFamily="18" charset="0"/>
                <a:cs typeface="Calibri"/>
              </a:rPr>
              <a:t>every </a:t>
            </a:r>
            <a:r>
              <a:rPr lang="en-US" spc="-5" dirty="0">
                <a:solidFill>
                  <a:srgbClr val="313534"/>
                </a:solidFill>
                <a:latin typeface="Californian FB" panose="0207040306080B030204" pitchFamily="18" charset="0"/>
                <a:cs typeface="Calibri"/>
              </a:rPr>
              <a:t> 3</a:t>
            </a:r>
            <a:r>
              <a:rPr lang="en-US" spc="-70" dirty="0">
                <a:solidFill>
                  <a:srgbClr val="313534"/>
                </a:solidFill>
                <a:latin typeface="Californian FB" panose="0207040306080B030204" pitchFamily="18" charset="0"/>
                <a:cs typeface="Calibri"/>
              </a:rPr>
              <a:t> </a:t>
            </a:r>
            <a:r>
              <a:rPr lang="en-US" spc="-25" dirty="0">
                <a:solidFill>
                  <a:srgbClr val="313534"/>
                </a:solidFill>
                <a:latin typeface="Californian FB" panose="0207040306080B030204" pitchFamily="18" charset="0"/>
                <a:cs typeface="Calibri"/>
              </a:rPr>
              <a:t>years</a:t>
            </a:r>
            <a:endParaRPr lang="en-US" dirty="0">
              <a:latin typeface="Californian FB" panose="0207040306080B030204" pitchFamily="18" charset="0"/>
              <a:cs typeface="Calibri"/>
            </a:endParaRPr>
          </a:p>
          <a:p>
            <a:pPr marL="812800" indent="-342900">
              <a:lnSpc>
                <a:spcPct val="100000"/>
              </a:lnSpc>
              <a:spcBef>
                <a:spcPts val="600"/>
              </a:spcBef>
              <a:buClr>
                <a:srgbClr val="08B89D"/>
              </a:buClr>
              <a:tabLst>
                <a:tab pos="756285" algn="l"/>
                <a:tab pos="756920" algn="l"/>
              </a:tabLst>
            </a:pPr>
            <a:r>
              <a:rPr lang="en-US" sz="2000" spc="-40" dirty="0">
                <a:solidFill>
                  <a:srgbClr val="313534"/>
                </a:solidFill>
                <a:latin typeface="Californian FB" panose="0207040306080B030204" pitchFamily="18" charset="0"/>
                <a:cs typeface="Calibri"/>
              </a:rPr>
              <a:t>PLWH</a:t>
            </a:r>
            <a:r>
              <a:rPr lang="en-US" sz="2000" spc="-65" dirty="0">
                <a:solidFill>
                  <a:srgbClr val="313534"/>
                </a:solidFill>
                <a:latin typeface="Californian FB" panose="0207040306080B030204" pitchFamily="18" charset="0"/>
                <a:cs typeface="Calibri"/>
              </a:rPr>
              <a:t> </a:t>
            </a:r>
            <a:r>
              <a:rPr lang="en-US" sz="2000" spc="-5" dirty="0">
                <a:solidFill>
                  <a:srgbClr val="313534"/>
                </a:solidFill>
                <a:latin typeface="Californian FB" panose="0207040306080B030204" pitchFamily="18" charset="0"/>
                <a:cs typeface="Calibri"/>
              </a:rPr>
              <a:t>Survey</a:t>
            </a:r>
            <a:endParaRPr lang="en-US" sz="2000" dirty="0">
              <a:latin typeface="Californian FB" panose="0207040306080B030204" pitchFamily="18" charset="0"/>
              <a:cs typeface="Calibri"/>
            </a:endParaRPr>
          </a:p>
          <a:p>
            <a:pPr marL="812800" indent="-342900">
              <a:lnSpc>
                <a:spcPct val="100000"/>
              </a:lnSpc>
              <a:spcBef>
                <a:spcPts val="570"/>
              </a:spcBef>
              <a:buClr>
                <a:srgbClr val="08B89D"/>
              </a:buClr>
              <a:tabLst>
                <a:tab pos="756285" algn="l"/>
                <a:tab pos="756920" algn="l"/>
              </a:tabLst>
            </a:pPr>
            <a:r>
              <a:rPr lang="en-US" sz="2000" spc="-15" dirty="0">
                <a:solidFill>
                  <a:srgbClr val="313534"/>
                </a:solidFill>
                <a:latin typeface="Californian FB" panose="0207040306080B030204" pitchFamily="18" charset="0"/>
                <a:cs typeface="Calibri"/>
              </a:rPr>
              <a:t>Prevention </a:t>
            </a:r>
            <a:r>
              <a:rPr lang="en-US" sz="2000" spc="-5" dirty="0">
                <a:solidFill>
                  <a:srgbClr val="313534"/>
                </a:solidFill>
                <a:latin typeface="Californian FB" panose="0207040306080B030204" pitchFamily="18" charset="0"/>
                <a:cs typeface="Calibri"/>
              </a:rPr>
              <a:t>Survey (done </a:t>
            </a:r>
            <a:r>
              <a:rPr lang="en-US" sz="2000" spc="-10" dirty="0">
                <a:solidFill>
                  <a:srgbClr val="313534"/>
                </a:solidFill>
                <a:latin typeface="Californian FB" panose="0207040306080B030204" pitchFamily="18" charset="0"/>
                <a:cs typeface="Calibri"/>
              </a:rPr>
              <a:t>by</a:t>
            </a:r>
            <a:r>
              <a:rPr lang="en-US" sz="2000" spc="-5" dirty="0">
                <a:solidFill>
                  <a:srgbClr val="313534"/>
                </a:solidFill>
                <a:latin typeface="Californian FB" panose="0207040306080B030204" pitchFamily="18" charset="0"/>
                <a:cs typeface="Calibri"/>
              </a:rPr>
              <a:t> FDOH</a:t>
            </a:r>
            <a:r>
              <a:rPr lang="en-US" sz="2000" dirty="0">
                <a:solidFill>
                  <a:srgbClr val="313534"/>
                </a:solidFill>
                <a:latin typeface="Californian FB" panose="0207040306080B030204" pitchFamily="18" charset="0"/>
                <a:cs typeface="Calibri"/>
              </a:rPr>
              <a:t>)</a:t>
            </a:r>
            <a:endParaRPr lang="en-US" sz="2000" dirty="0">
              <a:latin typeface="Californian FB" panose="0207040306080B030204" pitchFamily="18" charset="0"/>
              <a:cs typeface="Calibri"/>
            </a:endParaRPr>
          </a:p>
          <a:p>
            <a:pPr marL="355600" marR="663575" indent="-343535">
              <a:lnSpc>
                <a:spcPct val="100000"/>
              </a:lnSpc>
              <a:spcBef>
                <a:spcPts val="640"/>
              </a:spcBef>
              <a:tabLst>
                <a:tab pos="355600" algn="l"/>
              </a:tabLst>
            </a:pPr>
            <a:r>
              <a:rPr lang="en-US" spc="-15" dirty="0">
                <a:solidFill>
                  <a:srgbClr val="313534"/>
                </a:solidFill>
                <a:latin typeface="Californian FB" panose="0207040306080B030204" pitchFamily="18" charset="0"/>
                <a:cs typeface="Calibri"/>
              </a:rPr>
              <a:t>There </a:t>
            </a:r>
            <a:r>
              <a:rPr lang="en-US" spc="-10" dirty="0">
                <a:solidFill>
                  <a:srgbClr val="313534"/>
                </a:solidFill>
                <a:latin typeface="Californian FB" panose="0207040306080B030204" pitchFamily="18" charset="0"/>
                <a:cs typeface="Calibri"/>
              </a:rPr>
              <a:t>is </a:t>
            </a:r>
            <a:r>
              <a:rPr lang="en-US" spc="-25" dirty="0">
                <a:solidFill>
                  <a:srgbClr val="313534"/>
                </a:solidFill>
                <a:latin typeface="Californian FB" panose="0207040306080B030204" pitchFamily="18" charset="0"/>
                <a:cs typeface="Calibri"/>
              </a:rPr>
              <a:t>always </a:t>
            </a:r>
            <a:r>
              <a:rPr lang="en-US" spc="-5" dirty="0">
                <a:solidFill>
                  <a:srgbClr val="313534"/>
                </a:solidFill>
                <a:latin typeface="Californian FB" panose="0207040306080B030204" pitchFamily="18" charset="0"/>
                <a:cs typeface="Calibri"/>
              </a:rPr>
              <a:t>some </a:t>
            </a:r>
            <a:r>
              <a:rPr lang="en-US" spc="-10" dirty="0">
                <a:solidFill>
                  <a:srgbClr val="313534"/>
                </a:solidFill>
                <a:latin typeface="Californian FB" panose="0207040306080B030204" pitchFamily="18" charset="0"/>
                <a:cs typeface="Calibri"/>
              </a:rPr>
              <a:t>type </a:t>
            </a:r>
            <a:r>
              <a:rPr lang="en-US" spc="-5" dirty="0">
                <a:solidFill>
                  <a:srgbClr val="313534"/>
                </a:solidFill>
                <a:latin typeface="Californian FB" panose="0207040306080B030204" pitchFamily="18" charset="0"/>
                <a:cs typeface="Calibri"/>
              </a:rPr>
              <a:t>of</a:t>
            </a:r>
            <a:r>
              <a:rPr lang="en-US" spc="125" dirty="0">
                <a:solidFill>
                  <a:srgbClr val="313534"/>
                </a:solidFill>
                <a:latin typeface="Californian FB" panose="0207040306080B030204" pitchFamily="18" charset="0"/>
                <a:cs typeface="Calibri"/>
              </a:rPr>
              <a:t> </a:t>
            </a:r>
            <a:r>
              <a:rPr lang="en-US" spc="-10" dirty="0">
                <a:solidFill>
                  <a:srgbClr val="313534"/>
                </a:solidFill>
                <a:latin typeface="Californian FB" panose="0207040306080B030204" pitchFamily="18" charset="0"/>
                <a:cs typeface="Calibri"/>
              </a:rPr>
              <a:t>Needs</a:t>
            </a:r>
            <a:r>
              <a:rPr lang="en-US" spc="25" dirty="0">
                <a:solidFill>
                  <a:srgbClr val="313534"/>
                </a:solidFill>
                <a:latin typeface="Californian FB" panose="0207040306080B030204" pitchFamily="18" charset="0"/>
                <a:cs typeface="Calibri"/>
              </a:rPr>
              <a:t> </a:t>
            </a:r>
            <a:r>
              <a:rPr lang="en-US" spc="-10" dirty="0">
                <a:solidFill>
                  <a:srgbClr val="313534"/>
                </a:solidFill>
                <a:latin typeface="Californian FB" panose="0207040306080B030204" pitchFamily="18" charset="0"/>
                <a:cs typeface="Calibri"/>
              </a:rPr>
              <a:t>Assessment </a:t>
            </a:r>
            <a:r>
              <a:rPr lang="en-US" spc="-5" dirty="0">
                <a:solidFill>
                  <a:srgbClr val="313534"/>
                </a:solidFill>
                <a:latin typeface="Californian FB" panose="0207040306080B030204" pitchFamily="18" charset="0"/>
                <a:cs typeface="Calibri"/>
              </a:rPr>
              <a:t> </a:t>
            </a:r>
            <a:r>
              <a:rPr lang="en-US" spc="-10" dirty="0">
                <a:solidFill>
                  <a:srgbClr val="313534"/>
                </a:solidFill>
                <a:latin typeface="Californian FB" panose="0207040306080B030204" pitchFamily="18" charset="0"/>
                <a:cs typeface="Calibri"/>
              </a:rPr>
              <a:t>activity being</a:t>
            </a:r>
            <a:r>
              <a:rPr lang="en-US" spc="5" dirty="0">
                <a:solidFill>
                  <a:srgbClr val="313534"/>
                </a:solidFill>
                <a:latin typeface="Californian FB" panose="0207040306080B030204" pitchFamily="18" charset="0"/>
                <a:cs typeface="Calibri"/>
              </a:rPr>
              <a:t> </a:t>
            </a:r>
            <a:r>
              <a:rPr lang="en-US" spc="-10" dirty="0">
                <a:solidFill>
                  <a:srgbClr val="313534"/>
                </a:solidFill>
                <a:latin typeface="Californian FB" panose="0207040306080B030204" pitchFamily="18" charset="0"/>
                <a:cs typeface="Calibri"/>
              </a:rPr>
              <a:t>conducted</a:t>
            </a:r>
            <a:endParaRPr lang="en-US" dirty="0">
              <a:latin typeface="Californian FB" panose="0207040306080B030204" pitchFamily="18" charset="0"/>
              <a:cs typeface="Calibri"/>
            </a:endParaRPr>
          </a:p>
          <a:p>
            <a:pPr marL="756285" indent="-286385">
              <a:lnSpc>
                <a:spcPct val="100000"/>
              </a:lnSpc>
              <a:spcBef>
                <a:spcPts val="600"/>
              </a:spcBef>
              <a:buClr>
                <a:srgbClr val="08B89D"/>
              </a:buClr>
              <a:buFont typeface="Arial"/>
              <a:buChar char="•"/>
              <a:tabLst>
                <a:tab pos="756285" algn="l"/>
                <a:tab pos="756920" algn="l"/>
              </a:tabLst>
            </a:pPr>
            <a:r>
              <a:rPr lang="en-US" sz="2000" spc="-5" dirty="0">
                <a:solidFill>
                  <a:srgbClr val="313534"/>
                </a:solidFill>
                <a:latin typeface="Californian FB" panose="0207040306080B030204" pitchFamily="18" charset="0"/>
                <a:cs typeface="Calibri"/>
              </a:rPr>
              <a:t>Special</a:t>
            </a:r>
            <a:r>
              <a:rPr lang="en-US" sz="2000" spc="-45" dirty="0">
                <a:solidFill>
                  <a:srgbClr val="313534"/>
                </a:solidFill>
                <a:latin typeface="Californian FB" panose="0207040306080B030204" pitchFamily="18" charset="0"/>
                <a:cs typeface="Calibri"/>
              </a:rPr>
              <a:t> </a:t>
            </a:r>
            <a:r>
              <a:rPr lang="en-US" sz="2000" spc="-10" dirty="0">
                <a:solidFill>
                  <a:srgbClr val="313534"/>
                </a:solidFill>
                <a:latin typeface="Californian FB" panose="0207040306080B030204" pitchFamily="18" charset="0"/>
                <a:cs typeface="Calibri"/>
              </a:rPr>
              <a:t>studies</a:t>
            </a:r>
            <a:endParaRPr lang="en-US" sz="2000" dirty="0">
              <a:latin typeface="Californian FB" panose="0207040306080B030204" pitchFamily="18" charset="0"/>
              <a:cs typeface="Calibri"/>
            </a:endParaRPr>
          </a:p>
          <a:p>
            <a:pPr marL="756285" indent="-286385">
              <a:lnSpc>
                <a:spcPct val="100000"/>
              </a:lnSpc>
              <a:spcBef>
                <a:spcPts val="570"/>
              </a:spcBef>
              <a:buClr>
                <a:srgbClr val="08B89D"/>
              </a:buClr>
              <a:buFont typeface="Arial"/>
              <a:buChar char="•"/>
              <a:tabLst>
                <a:tab pos="756285" algn="l"/>
                <a:tab pos="756920" algn="l"/>
              </a:tabLst>
            </a:pPr>
            <a:r>
              <a:rPr lang="en-US" sz="2000" spc="-5" dirty="0">
                <a:solidFill>
                  <a:srgbClr val="313534"/>
                </a:solidFill>
                <a:latin typeface="Californian FB" panose="0207040306080B030204" pitchFamily="18" charset="0"/>
                <a:cs typeface="Calibri"/>
              </a:rPr>
              <a:t>Epidemiological</a:t>
            </a:r>
            <a:r>
              <a:rPr lang="en-US" sz="2000" spc="-75" dirty="0">
                <a:solidFill>
                  <a:srgbClr val="313534"/>
                </a:solidFill>
                <a:latin typeface="Californian FB" panose="0207040306080B030204" pitchFamily="18" charset="0"/>
                <a:cs typeface="Calibri"/>
              </a:rPr>
              <a:t> </a:t>
            </a:r>
            <a:r>
              <a:rPr lang="en-US" sz="2000" spc="-10" dirty="0">
                <a:solidFill>
                  <a:srgbClr val="313534"/>
                </a:solidFill>
                <a:latin typeface="Californian FB" panose="0207040306080B030204" pitchFamily="18" charset="0"/>
                <a:cs typeface="Calibri"/>
              </a:rPr>
              <a:t>profiles</a:t>
            </a:r>
            <a:endParaRPr lang="en-US" sz="2000" dirty="0">
              <a:latin typeface="Californian FB" panose="0207040306080B030204" pitchFamily="18" charset="0"/>
              <a:cs typeface="Calibri"/>
            </a:endParaRPr>
          </a:p>
          <a:p>
            <a:endParaRPr lang="en-US" dirty="0">
              <a:latin typeface="Californian FB" panose="0207040306080B030204" pitchFamily="18" charset="0"/>
            </a:endParaRPr>
          </a:p>
          <a:p>
            <a:r>
              <a:rPr lang="en-US" dirty="0">
                <a:latin typeface="Californian FB" panose="0207040306080B030204" pitchFamily="18" charset="0"/>
              </a:rPr>
              <a:t>Our last large needs assessment was from 2017-2020.  </a:t>
            </a:r>
          </a:p>
        </p:txBody>
      </p:sp>
      <p:pic>
        <p:nvPicPr>
          <p:cNvPr id="1026" name="Picture 2" descr="Image result for tim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52012" y="533400"/>
            <a:ext cx="1452563" cy="1452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180448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836612" y="838200"/>
            <a:ext cx="5791200" cy="1303337"/>
          </a:xfrm>
        </p:spPr>
        <p:txBody>
          <a:bodyPr>
            <a:normAutofit/>
          </a:bodyPr>
          <a:lstStyle/>
          <a:p>
            <a:r>
              <a:rPr lang="en-US" sz="3200" dirty="0"/>
              <a:t>Conclusion for Needs Assessment</a:t>
            </a:r>
          </a:p>
        </p:txBody>
      </p:sp>
      <p:sp>
        <p:nvSpPr>
          <p:cNvPr id="3" name="Content Placeholder 2"/>
          <p:cNvSpPr>
            <a:spLocks noGrp="1"/>
          </p:cNvSpPr>
          <p:nvPr>
            <p:ph idx="4294967295"/>
          </p:nvPr>
        </p:nvSpPr>
        <p:spPr>
          <a:xfrm>
            <a:off x="836612" y="2819400"/>
            <a:ext cx="9598025" cy="3317875"/>
          </a:xfrm>
        </p:spPr>
        <p:txBody>
          <a:bodyPr/>
          <a:lstStyle/>
          <a:p>
            <a:pPr marL="355600" marR="5080" indent="-342900">
              <a:lnSpc>
                <a:spcPct val="100000"/>
              </a:lnSpc>
              <a:spcBef>
                <a:spcPts val="95"/>
              </a:spcBef>
              <a:tabLst>
                <a:tab pos="355600" algn="l"/>
              </a:tabLst>
            </a:pPr>
            <a:r>
              <a:rPr lang="en-US" spc="-5" dirty="0">
                <a:solidFill>
                  <a:schemeClr val="tx2"/>
                </a:solidFill>
                <a:latin typeface="Californian FB" panose="0207040306080B030204" pitchFamily="18" charset="0"/>
                <a:cs typeface="Calibri"/>
              </a:rPr>
              <a:t>Needs </a:t>
            </a:r>
            <a:r>
              <a:rPr lang="en-US" spc="-10" dirty="0">
                <a:solidFill>
                  <a:schemeClr val="tx2"/>
                </a:solidFill>
                <a:latin typeface="Californian FB" panose="0207040306080B030204" pitchFamily="18" charset="0"/>
                <a:cs typeface="Calibri"/>
              </a:rPr>
              <a:t>assessment </a:t>
            </a:r>
            <a:r>
              <a:rPr lang="en-US" spc="-15" dirty="0">
                <a:solidFill>
                  <a:schemeClr val="tx2"/>
                </a:solidFill>
                <a:latin typeface="Californian FB" panose="0207040306080B030204" pitchFamily="18" charset="0"/>
                <a:cs typeface="Calibri"/>
              </a:rPr>
              <a:t>process </a:t>
            </a:r>
            <a:r>
              <a:rPr lang="en-US" spc="-10" dirty="0">
                <a:solidFill>
                  <a:schemeClr val="tx2"/>
                </a:solidFill>
                <a:latin typeface="Californian FB" panose="0207040306080B030204" pitchFamily="18" charset="0"/>
                <a:cs typeface="Calibri"/>
              </a:rPr>
              <a:t>gives </a:t>
            </a:r>
            <a:r>
              <a:rPr lang="en-US" spc="-5" dirty="0">
                <a:solidFill>
                  <a:schemeClr val="tx2"/>
                </a:solidFill>
                <a:latin typeface="Californian FB" panose="0207040306080B030204" pitchFamily="18" charset="0"/>
                <a:cs typeface="Calibri"/>
              </a:rPr>
              <a:t>us an </a:t>
            </a:r>
            <a:r>
              <a:rPr lang="en-US" spc="-10" dirty="0">
                <a:solidFill>
                  <a:schemeClr val="tx2"/>
                </a:solidFill>
                <a:latin typeface="Californian FB" panose="0207040306080B030204" pitchFamily="18" charset="0"/>
                <a:cs typeface="Calibri"/>
              </a:rPr>
              <a:t>idea</a:t>
            </a:r>
            <a:r>
              <a:rPr lang="en-US" spc="150" dirty="0">
                <a:solidFill>
                  <a:schemeClr val="tx2"/>
                </a:solidFill>
                <a:latin typeface="Californian FB" panose="0207040306080B030204" pitchFamily="18" charset="0"/>
                <a:cs typeface="Calibri"/>
              </a:rPr>
              <a:t> </a:t>
            </a:r>
            <a:r>
              <a:rPr lang="en-US" spc="-5" dirty="0">
                <a:solidFill>
                  <a:schemeClr val="tx2"/>
                </a:solidFill>
                <a:latin typeface="Californian FB" panose="0207040306080B030204" pitchFamily="18" charset="0"/>
                <a:cs typeface="Calibri"/>
              </a:rPr>
              <a:t>of</a:t>
            </a:r>
            <a:r>
              <a:rPr lang="en-US" spc="-20" dirty="0">
                <a:solidFill>
                  <a:schemeClr val="tx2"/>
                </a:solidFill>
                <a:latin typeface="Californian FB" panose="0207040306080B030204" pitchFamily="18" charset="0"/>
                <a:cs typeface="Calibri"/>
              </a:rPr>
              <a:t> </a:t>
            </a:r>
            <a:r>
              <a:rPr lang="en-US" spc="-10" dirty="0">
                <a:solidFill>
                  <a:schemeClr val="tx2"/>
                </a:solidFill>
                <a:latin typeface="Californian FB" panose="0207040306080B030204" pitchFamily="18" charset="0"/>
                <a:cs typeface="Calibri"/>
              </a:rPr>
              <a:t>what </a:t>
            </a:r>
            <a:r>
              <a:rPr lang="en-US" spc="-5" dirty="0">
                <a:solidFill>
                  <a:schemeClr val="tx2"/>
                </a:solidFill>
                <a:latin typeface="Californian FB" panose="0207040306080B030204" pitchFamily="18" charset="0"/>
                <a:cs typeface="Calibri"/>
              </a:rPr>
              <a:t> </a:t>
            </a:r>
            <a:r>
              <a:rPr lang="en-US" spc="-45" dirty="0">
                <a:solidFill>
                  <a:schemeClr val="tx2"/>
                </a:solidFill>
                <a:latin typeface="Californian FB" panose="0207040306080B030204" pitchFamily="18" charset="0"/>
                <a:cs typeface="Calibri"/>
              </a:rPr>
              <a:t>PLWH </a:t>
            </a:r>
            <a:r>
              <a:rPr lang="en-US" spc="-10" dirty="0">
                <a:solidFill>
                  <a:schemeClr val="tx2"/>
                </a:solidFill>
                <a:latin typeface="Californian FB" panose="0207040306080B030204" pitchFamily="18" charset="0"/>
                <a:cs typeface="Calibri"/>
              </a:rPr>
              <a:t>in </a:t>
            </a:r>
            <a:r>
              <a:rPr lang="en-US" spc="-5" dirty="0">
                <a:solidFill>
                  <a:schemeClr val="tx2"/>
                </a:solidFill>
                <a:latin typeface="Californian FB" panose="0207040306080B030204" pitchFamily="18" charset="0"/>
                <a:cs typeface="Calibri"/>
              </a:rPr>
              <a:t>a </a:t>
            </a:r>
            <a:r>
              <a:rPr lang="en-US" spc="-10" dirty="0">
                <a:solidFill>
                  <a:schemeClr val="tx2"/>
                </a:solidFill>
                <a:latin typeface="Californian FB" panose="0207040306080B030204" pitchFamily="18" charset="0"/>
                <a:cs typeface="Calibri"/>
              </a:rPr>
              <a:t>community</a:t>
            </a:r>
            <a:r>
              <a:rPr lang="en-US" spc="55" dirty="0">
                <a:solidFill>
                  <a:schemeClr val="tx2"/>
                </a:solidFill>
                <a:latin typeface="Californian FB" panose="0207040306080B030204" pitchFamily="18" charset="0"/>
                <a:cs typeface="Calibri"/>
              </a:rPr>
              <a:t> </a:t>
            </a:r>
            <a:r>
              <a:rPr lang="en-US" spc="-5" dirty="0">
                <a:solidFill>
                  <a:schemeClr val="tx2"/>
                </a:solidFill>
                <a:latin typeface="Californian FB" panose="0207040306080B030204" pitchFamily="18" charset="0"/>
                <a:cs typeface="Calibri"/>
              </a:rPr>
              <a:t>need</a:t>
            </a:r>
          </a:p>
          <a:p>
            <a:pPr marL="355600" marR="5080" indent="-342900">
              <a:lnSpc>
                <a:spcPct val="100000"/>
              </a:lnSpc>
              <a:spcBef>
                <a:spcPts val="95"/>
              </a:spcBef>
              <a:tabLst>
                <a:tab pos="355600" algn="l"/>
              </a:tabLst>
            </a:pPr>
            <a:endParaRPr lang="en-US" dirty="0">
              <a:solidFill>
                <a:schemeClr val="tx2"/>
              </a:solidFill>
              <a:latin typeface="Californian FB" panose="0207040306080B030204" pitchFamily="18" charset="0"/>
              <a:cs typeface="Calibri"/>
            </a:endParaRPr>
          </a:p>
          <a:p>
            <a:pPr marL="355600" marR="57150" indent="-343535">
              <a:lnSpc>
                <a:spcPct val="100000"/>
              </a:lnSpc>
              <a:spcBef>
                <a:spcPts val="670"/>
              </a:spcBef>
              <a:tabLst>
                <a:tab pos="355600" algn="l"/>
              </a:tabLst>
            </a:pPr>
            <a:r>
              <a:rPr lang="en-US" spc="-5" dirty="0">
                <a:solidFill>
                  <a:schemeClr val="tx2"/>
                </a:solidFill>
                <a:latin typeface="Californian FB" panose="0207040306080B030204" pitchFamily="18" charset="0"/>
                <a:cs typeface="Calibri"/>
              </a:rPr>
              <a:t>Needs </a:t>
            </a:r>
            <a:r>
              <a:rPr lang="en-US" spc="-10" dirty="0">
                <a:solidFill>
                  <a:schemeClr val="tx2"/>
                </a:solidFill>
                <a:latin typeface="Californian FB" panose="0207040306080B030204" pitchFamily="18" charset="0"/>
                <a:cs typeface="Calibri"/>
              </a:rPr>
              <a:t>assessment </a:t>
            </a:r>
            <a:r>
              <a:rPr lang="en-US" spc="-20" dirty="0">
                <a:solidFill>
                  <a:schemeClr val="tx2"/>
                </a:solidFill>
                <a:latin typeface="Californian FB" panose="0207040306080B030204" pitchFamily="18" charset="0"/>
                <a:cs typeface="Calibri"/>
              </a:rPr>
              <a:t>data </a:t>
            </a:r>
            <a:r>
              <a:rPr lang="en-US" spc="-10" dirty="0">
                <a:solidFill>
                  <a:schemeClr val="tx2"/>
                </a:solidFill>
                <a:latin typeface="Californian FB" panose="0207040306080B030204" pitchFamily="18" charset="0"/>
                <a:cs typeface="Calibri"/>
              </a:rPr>
              <a:t>should </a:t>
            </a:r>
            <a:r>
              <a:rPr lang="en-US" spc="-5" dirty="0">
                <a:solidFill>
                  <a:schemeClr val="tx2"/>
                </a:solidFill>
                <a:latin typeface="Californian FB" panose="0207040306080B030204" pitchFamily="18" charset="0"/>
                <a:cs typeface="Calibri"/>
              </a:rPr>
              <a:t>be</a:t>
            </a:r>
            <a:r>
              <a:rPr lang="en-US" spc="150" dirty="0">
                <a:solidFill>
                  <a:schemeClr val="tx2"/>
                </a:solidFill>
                <a:latin typeface="Californian FB" panose="0207040306080B030204" pitchFamily="18" charset="0"/>
                <a:cs typeface="Calibri"/>
              </a:rPr>
              <a:t> </a:t>
            </a:r>
            <a:r>
              <a:rPr lang="en-US" spc="-10" dirty="0">
                <a:solidFill>
                  <a:schemeClr val="tx2"/>
                </a:solidFill>
                <a:latin typeface="Californian FB" panose="0207040306080B030204" pitchFamily="18" charset="0"/>
                <a:cs typeface="Calibri"/>
              </a:rPr>
              <a:t>collected</a:t>
            </a:r>
            <a:r>
              <a:rPr lang="en-US" spc="-5" dirty="0">
                <a:solidFill>
                  <a:schemeClr val="tx2"/>
                </a:solidFill>
                <a:latin typeface="Californian FB" panose="0207040306080B030204" pitchFamily="18" charset="0"/>
                <a:cs typeface="Calibri"/>
              </a:rPr>
              <a:t> </a:t>
            </a:r>
            <a:r>
              <a:rPr lang="en-US" spc="-15" dirty="0">
                <a:solidFill>
                  <a:schemeClr val="tx2"/>
                </a:solidFill>
                <a:latin typeface="Californian FB" panose="0207040306080B030204" pitchFamily="18" charset="0"/>
                <a:cs typeface="Calibri"/>
              </a:rPr>
              <a:t>every </a:t>
            </a:r>
            <a:r>
              <a:rPr lang="en-US" spc="-5" dirty="0">
                <a:solidFill>
                  <a:schemeClr val="tx2"/>
                </a:solidFill>
                <a:latin typeface="Californian FB" panose="0207040306080B030204" pitchFamily="18" charset="0"/>
                <a:cs typeface="Calibri"/>
              </a:rPr>
              <a:t> </a:t>
            </a:r>
            <a:r>
              <a:rPr lang="en-US" spc="-15" dirty="0">
                <a:solidFill>
                  <a:schemeClr val="tx2"/>
                </a:solidFill>
                <a:latin typeface="Californian FB" panose="0207040306080B030204" pitchFamily="18" charset="0"/>
                <a:cs typeface="Calibri"/>
              </a:rPr>
              <a:t>year </a:t>
            </a:r>
            <a:r>
              <a:rPr lang="en-US" spc="-5" dirty="0">
                <a:solidFill>
                  <a:schemeClr val="tx2"/>
                </a:solidFill>
                <a:latin typeface="Californian FB" panose="0207040306080B030204" pitchFamily="18" charset="0"/>
                <a:cs typeface="Calibri"/>
              </a:rPr>
              <a:t>and </a:t>
            </a:r>
            <a:r>
              <a:rPr lang="en-US" spc="-10" dirty="0">
                <a:solidFill>
                  <a:schemeClr val="tx2"/>
                </a:solidFill>
                <a:latin typeface="Californian FB" panose="0207040306080B030204" pitchFamily="18" charset="0"/>
                <a:cs typeface="Calibri"/>
              </a:rPr>
              <a:t>timed </a:t>
            </a:r>
            <a:r>
              <a:rPr lang="en-US" spc="-15" dirty="0">
                <a:solidFill>
                  <a:schemeClr val="tx2"/>
                </a:solidFill>
                <a:latin typeface="Californian FB" panose="0207040306080B030204" pitchFamily="18" charset="0"/>
                <a:cs typeface="Calibri"/>
              </a:rPr>
              <a:t>to ensure </a:t>
            </a:r>
            <a:r>
              <a:rPr lang="en-US" spc="-20" dirty="0">
                <a:solidFill>
                  <a:schemeClr val="tx2"/>
                </a:solidFill>
                <a:latin typeface="Californian FB" panose="0207040306080B030204" pitchFamily="18" charset="0"/>
                <a:cs typeface="Calibri"/>
              </a:rPr>
              <a:t>you </a:t>
            </a:r>
            <a:r>
              <a:rPr lang="en-US" spc="-25" dirty="0">
                <a:solidFill>
                  <a:schemeClr val="tx2"/>
                </a:solidFill>
                <a:latin typeface="Californian FB" panose="0207040306080B030204" pitchFamily="18" charset="0"/>
                <a:cs typeface="Calibri"/>
              </a:rPr>
              <a:t>have </a:t>
            </a:r>
            <a:r>
              <a:rPr lang="en-US" spc="-5" dirty="0">
                <a:solidFill>
                  <a:schemeClr val="tx2"/>
                </a:solidFill>
                <a:latin typeface="Californian FB" panose="0207040306080B030204" pitchFamily="18" charset="0"/>
                <a:cs typeface="Calibri"/>
              </a:rPr>
              <a:t>all </a:t>
            </a:r>
            <a:r>
              <a:rPr lang="en-US" spc="-10" dirty="0">
                <a:solidFill>
                  <a:schemeClr val="tx2"/>
                </a:solidFill>
                <a:latin typeface="Californian FB" panose="0207040306080B030204" pitchFamily="18" charset="0"/>
                <a:cs typeface="Calibri"/>
              </a:rPr>
              <a:t>the </a:t>
            </a:r>
            <a:r>
              <a:rPr lang="en-US" spc="-25" dirty="0">
                <a:solidFill>
                  <a:schemeClr val="tx2"/>
                </a:solidFill>
                <a:latin typeface="Californian FB" panose="0207040306080B030204" pitchFamily="18" charset="0"/>
                <a:cs typeface="Calibri"/>
              </a:rPr>
              <a:t>data </a:t>
            </a:r>
            <a:r>
              <a:rPr lang="en-US" spc="-20" dirty="0">
                <a:solidFill>
                  <a:schemeClr val="tx2"/>
                </a:solidFill>
                <a:latin typeface="Californian FB" panose="0207040306080B030204" pitchFamily="18" charset="0"/>
                <a:cs typeface="Calibri"/>
              </a:rPr>
              <a:t>you  </a:t>
            </a:r>
            <a:r>
              <a:rPr lang="en-US" spc="-5" dirty="0">
                <a:solidFill>
                  <a:schemeClr val="tx2"/>
                </a:solidFill>
                <a:latin typeface="Californian FB" panose="0207040306080B030204" pitchFamily="18" charset="0"/>
                <a:cs typeface="Calibri"/>
              </a:rPr>
              <a:t>need </a:t>
            </a:r>
            <a:r>
              <a:rPr lang="en-US" spc="-25" dirty="0">
                <a:solidFill>
                  <a:schemeClr val="tx2"/>
                </a:solidFill>
                <a:latin typeface="Californian FB" panose="0207040306080B030204" pitchFamily="18" charset="0"/>
                <a:cs typeface="Calibri"/>
              </a:rPr>
              <a:t>for</a:t>
            </a:r>
            <a:r>
              <a:rPr lang="en-US" spc="-70" dirty="0">
                <a:solidFill>
                  <a:schemeClr val="tx2"/>
                </a:solidFill>
                <a:latin typeface="Californian FB" panose="0207040306080B030204" pitchFamily="18" charset="0"/>
                <a:cs typeface="Calibri"/>
              </a:rPr>
              <a:t> Priority Setting and Resource Allocation</a:t>
            </a:r>
            <a:endParaRPr lang="en-US" dirty="0">
              <a:solidFill>
                <a:schemeClr val="tx2"/>
              </a:solidFill>
              <a:latin typeface="Californian FB" panose="0207040306080B030204" pitchFamily="18" charset="0"/>
              <a:cs typeface="Calibri"/>
            </a:endParaRPr>
          </a:p>
          <a:p>
            <a:endParaRPr lang="en-US" dirty="0">
              <a:solidFill>
                <a:schemeClr val="tx2"/>
              </a:solidFill>
              <a:latin typeface="Californian FB" panose="0207040306080B030204" pitchFamily="18" charset="0"/>
            </a:endParaRPr>
          </a:p>
        </p:txBody>
      </p:sp>
      <p:pic>
        <p:nvPicPr>
          <p:cNvPr id="1026" name="Picture 2" descr="Image result for needs assessmen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66012" y="682894"/>
            <a:ext cx="3441743" cy="2103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85603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2" y="2743200"/>
            <a:ext cx="7239000" cy="1515533"/>
          </a:xfrm>
        </p:spPr>
        <p:txBody>
          <a:bodyPr/>
          <a:lstStyle/>
          <a:p>
            <a:r>
              <a:rPr lang="en-US" dirty="0"/>
              <a:t>The Integrated HIV Prevention and Care Plan</a:t>
            </a:r>
          </a:p>
        </p:txBody>
      </p:sp>
      <p:sp>
        <p:nvSpPr>
          <p:cNvPr id="3" name="Subtitle 2"/>
          <p:cNvSpPr>
            <a:spLocks noGrp="1"/>
          </p:cNvSpPr>
          <p:nvPr>
            <p:ph type="subTitle" idx="1"/>
          </p:nvPr>
        </p:nvSpPr>
        <p:spPr>
          <a:xfrm>
            <a:off x="2691141" y="4419600"/>
            <a:ext cx="6813894" cy="1320802"/>
          </a:xfrm>
        </p:spPr>
        <p:txBody>
          <a:bodyPr/>
          <a:lstStyle/>
          <a:p>
            <a:r>
              <a:rPr lang="en-US" sz="2800" dirty="0"/>
              <a:t>2017-2021</a:t>
            </a:r>
            <a:endParaRPr lang="en-US" dirty="0"/>
          </a:p>
        </p:txBody>
      </p:sp>
      <p:pic>
        <p:nvPicPr>
          <p:cNvPr id="2050" name="Picture 2" descr="Image result for The Integrated HIV Prevention and Care Pl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6812" y="1576905"/>
            <a:ext cx="1752600" cy="108586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The Integrated HIV Prevention and Care Pl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1813" y="4258733"/>
            <a:ext cx="1676400" cy="1071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5700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0412" y="825787"/>
            <a:ext cx="6781800" cy="769441"/>
          </a:xfrm>
          <a:prstGeom prst="rect">
            <a:avLst/>
          </a:prstGeom>
        </p:spPr>
        <p:txBody>
          <a:bodyPr wrap="square">
            <a:spAutoFit/>
          </a:bodyPr>
          <a:lstStyle/>
          <a:p>
            <a:r>
              <a:rPr lang="en-US" sz="4400" dirty="0">
                <a:latin typeface="+mj-lt"/>
                <a:ea typeface="+mj-ea"/>
                <a:cs typeface="+mj-cs"/>
              </a:rPr>
              <a:t>What is Integrated Planning?</a:t>
            </a:r>
          </a:p>
        </p:txBody>
      </p:sp>
      <p:sp>
        <p:nvSpPr>
          <p:cNvPr id="3" name="Rectangle 2"/>
          <p:cNvSpPr/>
          <p:nvPr/>
        </p:nvSpPr>
        <p:spPr>
          <a:xfrm>
            <a:off x="989012" y="3124200"/>
            <a:ext cx="10439400" cy="2554545"/>
          </a:xfrm>
          <a:prstGeom prst="rect">
            <a:avLst/>
          </a:prstGeom>
        </p:spPr>
        <p:txBody>
          <a:bodyPr wrap="square">
            <a:spAutoFit/>
          </a:bodyPr>
          <a:lstStyle/>
          <a:p>
            <a:r>
              <a:rPr lang="en-US" sz="4000" dirty="0">
                <a:latin typeface="+mj-lt"/>
                <a:ea typeface="+mj-ea"/>
                <a:cs typeface="+mj-cs"/>
              </a:rPr>
              <a:t>“… local HIV planning efforts across prevention, care, and treatment to effectively meet the needs of people living with HIV and those at risk for HIV infection”</a:t>
            </a:r>
          </a:p>
        </p:txBody>
      </p:sp>
      <p:pic>
        <p:nvPicPr>
          <p:cNvPr id="1026" name="Picture 2" descr="Image result for hiv integrated pl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812" y="825787"/>
            <a:ext cx="2771775" cy="2076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29812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What is the Integrated Plan?</a:t>
            </a:r>
          </a:p>
        </p:txBody>
      </p:sp>
      <p:sp>
        <p:nvSpPr>
          <p:cNvPr id="7" name="Content Placeholder 6"/>
          <p:cNvSpPr>
            <a:spLocks noGrp="1"/>
          </p:cNvSpPr>
          <p:nvPr>
            <p:ph idx="1"/>
          </p:nvPr>
        </p:nvSpPr>
        <p:spPr>
          <a:xfrm>
            <a:off x="1065212" y="2506133"/>
            <a:ext cx="10058401" cy="3352800"/>
          </a:xfrm>
        </p:spPr>
        <p:txBody>
          <a:bodyPr>
            <a:noAutofit/>
          </a:bodyPr>
          <a:lstStyle/>
          <a:p>
            <a:r>
              <a:rPr lang="en-US" sz="3600" dirty="0"/>
              <a:t>A plan for jurisdictions to better support the integration of HIV prevention and HIV care service delivery </a:t>
            </a:r>
          </a:p>
          <a:p>
            <a:r>
              <a:rPr lang="en-US" sz="3600" dirty="0" smtClean="0"/>
              <a:t>It </a:t>
            </a:r>
            <a:r>
              <a:rPr lang="en-US" sz="3600" dirty="0"/>
              <a:t>is a vehicle to develop a coordinated approach to addressing the HIV epidemic at the state and local levels</a:t>
            </a:r>
          </a:p>
        </p:txBody>
      </p:sp>
      <p:pic>
        <p:nvPicPr>
          <p:cNvPr id="2052" name="Picture 4" descr="Image result for hiv pla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99612" y="762000"/>
            <a:ext cx="1784448" cy="1338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010824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3188" y="609600"/>
            <a:ext cx="9598696" cy="1303867"/>
          </a:xfrm>
        </p:spPr>
        <p:txBody>
          <a:bodyPr/>
          <a:lstStyle/>
          <a:p>
            <a:pPr algn="ctr"/>
            <a:r>
              <a:rPr lang="en-US" sz="3199" dirty="0">
                <a:latin typeface="Californian FB" panose="0207040306080B030204" pitchFamily="18" charset="0"/>
              </a:rPr>
              <a:t>Why Integrated Planning?</a:t>
            </a:r>
          </a:p>
        </p:txBody>
      </p:sp>
      <p:sp>
        <p:nvSpPr>
          <p:cNvPr id="3" name="Content Placeholder 2"/>
          <p:cNvSpPr>
            <a:spLocks noGrp="1"/>
          </p:cNvSpPr>
          <p:nvPr>
            <p:ph idx="1"/>
          </p:nvPr>
        </p:nvSpPr>
        <p:spPr>
          <a:xfrm>
            <a:off x="1065212" y="2362200"/>
            <a:ext cx="10363200" cy="3318936"/>
          </a:xfrm>
        </p:spPr>
        <p:txBody>
          <a:bodyPr>
            <a:noAutofit/>
          </a:bodyPr>
          <a:lstStyle/>
          <a:p>
            <a:pPr>
              <a:lnSpc>
                <a:spcPct val="160000"/>
              </a:lnSpc>
              <a:spcBef>
                <a:spcPts val="0"/>
              </a:spcBef>
            </a:pPr>
            <a:r>
              <a:rPr lang="en-US" sz="2200" dirty="0">
                <a:latin typeface="Californian FB" panose="0207040306080B030204" pitchFamily="18" charset="0"/>
                <a:cs typeface="Arial" pitchFamily="34" charset="0"/>
              </a:rPr>
              <a:t>To develop a coordinated Statewide response to HIV/AIDS</a:t>
            </a:r>
          </a:p>
          <a:p>
            <a:pPr>
              <a:lnSpc>
                <a:spcPct val="160000"/>
              </a:lnSpc>
              <a:spcBef>
                <a:spcPts val="0"/>
              </a:spcBef>
            </a:pPr>
            <a:r>
              <a:rPr lang="en-US" sz="2200" dirty="0">
                <a:latin typeface="Californian FB" panose="0207040306080B030204" pitchFamily="18" charset="0"/>
                <a:cs typeface="Arial" pitchFamily="34" charset="0"/>
              </a:rPr>
              <a:t>To avoid duplication of processes</a:t>
            </a:r>
          </a:p>
          <a:p>
            <a:pPr>
              <a:lnSpc>
                <a:spcPct val="110000"/>
              </a:lnSpc>
              <a:spcBef>
                <a:spcPts val="0"/>
              </a:spcBef>
            </a:pPr>
            <a:r>
              <a:rPr lang="en-US" sz="2200" dirty="0">
                <a:latin typeface="Californian FB" panose="0207040306080B030204" pitchFamily="18" charset="0"/>
                <a:cs typeface="Arial" pitchFamily="34" charset="0"/>
              </a:rPr>
              <a:t>Many points of intersection and shared knowledge, data and processes (ex. epidemiological profile, by-laws, nominations, community involvement)</a:t>
            </a:r>
          </a:p>
          <a:p>
            <a:pPr>
              <a:lnSpc>
                <a:spcPct val="160000"/>
              </a:lnSpc>
              <a:spcBef>
                <a:spcPts val="0"/>
              </a:spcBef>
            </a:pPr>
            <a:r>
              <a:rPr lang="en-US" sz="2200" dirty="0">
                <a:latin typeface="Californian FB" panose="0207040306080B030204" pitchFamily="18" charset="0"/>
                <a:cs typeface="Arial" pitchFamily="34" charset="0"/>
              </a:rPr>
              <a:t>More economical (sharing resources)</a:t>
            </a:r>
          </a:p>
          <a:p>
            <a:pPr>
              <a:lnSpc>
                <a:spcPct val="160000"/>
              </a:lnSpc>
              <a:spcBef>
                <a:spcPts val="0"/>
              </a:spcBef>
            </a:pPr>
            <a:r>
              <a:rPr lang="en-US" sz="2200" dirty="0">
                <a:latin typeface="Californian FB" panose="0207040306080B030204" pitchFamily="18" charset="0"/>
                <a:cs typeface="Arial" pitchFamily="34" charset="0"/>
              </a:rPr>
              <a:t>May have some of the same people on both groups already</a:t>
            </a:r>
          </a:p>
          <a:p>
            <a:pPr>
              <a:lnSpc>
                <a:spcPct val="160000"/>
              </a:lnSpc>
              <a:spcBef>
                <a:spcPts val="0"/>
              </a:spcBef>
            </a:pPr>
            <a:r>
              <a:rPr lang="en-US" sz="2200" dirty="0">
                <a:latin typeface="Californian FB" panose="0207040306080B030204" pitchFamily="18" charset="0"/>
                <a:cs typeface="Arial" pitchFamily="34" charset="0"/>
              </a:rPr>
              <a:t>Increased collaboration and communication</a:t>
            </a:r>
          </a:p>
          <a:p>
            <a:pPr>
              <a:lnSpc>
                <a:spcPct val="80000"/>
              </a:lnSpc>
              <a:spcBef>
                <a:spcPts val="0"/>
              </a:spcBef>
              <a:spcAft>
                <a:spcPts val="1799"/>
              </a:spcAft>
            </a:pPr>
            <a:endParaRPr lang="en-US" sz="2349" dirty="0">
              <a:latin typeface="Calisto MT" pitchFamily="18" charset="0"/>
              <a:cs typeface="Arial" pitchFamily="34" charset="0"/>
            </a:endParaRPr>
          </a:p>
          <a:p>
            <a:endParaRPr lang="en-US" sz="2349" dirty="0"/>
          </a:p>
        </p:txBody>
      </p:sp>
      <p:pic>
        <p:nvPicPr>
          <p:cNvPr id="5122" name="Picture 2" descr="Image result for plan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13812" y="711906"/>
            <a:ext cx="2446916" cy="1674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046445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999" dirty="0">
                <a:latin typeface="Californian FB" panose="0207040306080B030204" pitchFamily="18" charset="0"/>
                <a:cs typeface="Arial" pitchFamily="34" charset="0"/>
              </a:rPr>
              <a:t>Benefits of Integrated Planning</a:t>
            </a:r>
            <a:endParaRPr lang="en-US" sz="3999" dirty="0">
              <a:latin typeface="Californian FB" panose="0207040306080B030204" pitchFamily="18" charset="0"/>
            </a:endParaRPr>
          </a:p>
        </p:txBody>
      </p:sp>
      <p:sp>
        <p:nvSpPr>
          <p:cNvPr id="3" name="Content Placeholder 2"/>
          <p:cNvSpPr>
            <a:spLocks noGrp="1"/>
          </p:cNvSpPr>
          <p:nvPr>
            <p:ph idx="4294967295"/>
          </p:nvPr>
        </p:nvSpPr>
        <p:spPr>
          <a:xfrm>
            <a:off x="912812" y="2519363"/>
            <a:ext cx="9683751" cy="3460750"/>
          </a:xfrm>
        </p:spPr>
        <p:txBody>
          <a:bodyPr>
            <a:normAutofit/>
          </a:bodyPr>
          <a:lstStyle/>
          <a:p>
            <a:pPr>
              <a:spcBef>
                <a:spcPts val="0"/>
              </a:spcBef>
              <a:spcAft>
                <a:spcPts val="1200"/>
              </a:spcAft>
            </a:pPr>
            <a:r>
              <a:rPr lang="en-US" sz="2599" dirty="0">
                <a:latin typeface="Californian FB" panose="0207040306080B030204" pitchFamily="18" charset="0"/>
                <a:cs typeface="Arial" pitchFamily="34" charset="0"/>
              </a:rPr>
              <a:t>Allows development of common mission/vision</a:t>
            </a:r>
          </a:p>
          <a:p>
            <a:pPr>
              <a:spcBef>
                <a:spcPts val="0"/>
              </a:spcBef>
              <a:spcAft>
                <a:spcPts val="1200"/>
              </a:spcAft>
            </a:pPr>
            <a:r>
              <a:rPr lang="en-US" sz="2599" dirty="0">
                <a:latin typeface="Californian FB" panose="0207040306080B030204" pitchFamily="18" charset="0"/>
                <a:cs typeface="Arial" pitchFamily="34" charset="0"/>
              </a:rPr>
              <a:t>Encourages sharing of knowledge and data</a:t>
            </a:r>
          </a:p>
          <a:p>
            <a:pPr>
              <a:spcBef>
                <a:spcPts val="0"/>
              </a:spcBef>
              <a:spcAft>
                <a:spcPts val="1200"/>
              </a:spcAft>
            </a:pPr>
            <a:r>
              <a:rPr lang="en-US" sz="2599" dirty="0">
                <a:latin typeface="Californian FB" panose="0207040306080B030204" pitchFamily="18" charset="0"/>
                <a:cs typeface="Arial" pitchFamily="34" charset="0"/>
              </a:rPr>
              <a:t>Combines/maximizes limited resources</a:t>
            </a:r>
          </a:p>
          <a:p>
            <a:pPr>
              <a:spcBef>
                <a:spcPts val="0"/>
              </a:spcBef>
              <a:spcAft>
                <a:spcPts val="1200"/>
              </a:spcAft>
            </a:pPr>
            <a:r>
              <a:rPr lang="en-US" sz="2599" dirty="0">
                <a:latin typeface="Californian FB" panose="0207040306080B030204" pitchFamily="18" charset="0"/>
                <a:cs typeface="Arial" pitchFamily="34" charset="0"/>
              </a:rPr>
              <a:t>Reduces planning costs in the long term</a:t>
            </a:r>
          </a:p>
          <a:p>
            <a:pPr>
              <a:spcBef>
                <a:spcPts val="0"/>
              </a:spcBef>
              <a:spcAft>
                <a:spcPts val="1200"/>
              </a:spcAft>
            </a:pPr>
            <a:r>
              <a:rPr lang="en-US" sz="2599" dirty="0">
                <a:latin typeface="Californian FB" panose="0207040306080B030204" pitchFamily="18" charset="0"/>
                <a:cs typeface="Arial" pitchFamily="34" charset="0"/>
              </a:rPr>
              <a:t>Creates comprehensive services/encourages linkage of services</a:t>
            </a:r>
          </a:p>
          <a:p>
            <a:pPr>
              <a:spcBef>
                <a:spcPts val="0"/>
              </a:spcBef>
              <a:spcAft>
                <a:spcPts val="1200"/>
              </a:spcAft>
            </a:pPr>
            <a:r>
              <a:rPr lang="en-US" sz="2599" dirty="0">
                <a:latin typeface="Californian FB" panose="0207040306080B030204" pitchFamily="18" charset="0"/>
                <a:cs typeface="Arial" pitchFamily="34" charset="0"/>
              </a:rPr>
              <a:t>Fosters integration of prevention into care services and vice versa </a:t>
            </a:r>
          </a:p>
          <a:p>
            <a:endParaRPr lang="en-US" dirty="0">
              <a:latin typeface="Californian FB" panose="0207040306080B030204" pitchFamily="18" charset="0"/>
            </a:endParaRPr>
          </a:p>
        </p:txBody>
      </p:sp>
      <p:pic>
        <p:nvPicPr>
          <p:cNvPr id="4098" name="Picture 2" descr="Image result for benefi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8812" y="2895600"/>
            <a:ext cx="4657725" cy="1979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76980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9096" y="1150677"/>
            <a:ext cx="9598696" cy="1303527"/>
          </a:xfrm>
        </p:spPr>
        <p:txBody>
          <a:bodyPr>
            <a:noAutofit/>
          </a:bodyPr>
          <a:lstStyle/>
          <a:p>
            <a:r>
              <a:rPr lang="en-US" sz="3600" b="1" dirty="0">
                <a:latin typeface="Californian FB" panose="0207040306080B030204" pitchFamily="18" charset="0"/>
              </a:rPr>
              <a:t>GOAL 1: </a:t>
            </a:r>
            <a:br>
              <a:rPr lang="en-US" sz="3600" b="1" dirty="0">
                <a:latin typeface="Californian FB" panose="0207040306080B030204" pitchFamily="18" charset="0"/>
              </a:rPr>
            </a:br>
            <a:r>
              <a:rPr lang="en-US" sz="3600" b="1" dirty="0">
                <a:latin typeface="Californian FB" panose="0207040306080B030204" pitchFamily="18" charset="0"/>
              </a:rPr>
              <a:t>REDUCE NEW HIV INFECTIONS</a:t>
            </a:r>
            <a:r>
              <a:rPr lang="en-US" sz="3600" dirty="0">
                <a:latin typeface="Californian FB" panose="0207040306080B030204" pitchFamily="18" charset="0"/>
              </a:rPr>
              <a:t/>
            </a:r>
            <a:br>
              <a:rPr lang="en-US" sz="3600" dirty="0">
                <a:latin typeface="Californian FB" panose="0207040306080B030204" pitchFamily="18" charset="0"/>
              </a:rPr>
            </a:br>
            <a:endParaRPr lang="en-US" sz="3600" dirty="0">
              <a:latin typeface="Californian FB" panose="0207040306080B030204" pitchFamily="18" charset="0"/>
            </a:endParaRPr>
          </a:p>
        </p:txBody>
      </p:sp>
      <p:sp>
        <p:nvSpPr>
          <p:cNvPr id="3" name="Rectangle 2"/>
          <p:cNvSpPr/>
          <p:nvPr/>
        </p:nvSpPr>
        <p:spPr>
          <a:xfrm>
            <a:off x="746254" y="2586203"/>
            <a:ext cx="10736737" cy="3553893"/>
          </a:xfrm>
          <a:prstGeom prst="rect">
            <a:avLst/>
          </a:prstGeom>
        </p:spPr>
        <p:txBody>
          <a:bodyPr wrap="square">
            <a:spAutoFit/>
          </a:bodyPr>
          <a:lstStyle/>
          <a:p>
            <a:pPr marL="457063" indent="-457063"/>
            <a:r>
              <a:rPr lang="en-US" sz="1500" b="1" i="1" dirty="0">
                <a:latin typeface="Californian FB" panose="0207040306080B030204" pitchFamily="18" charset="0"/>
                <a:ea typeface="Times New Roman" panose="02020603050405020304" pitchFamily="18" charset="0"/>
              </a:rPr>
              <a:t>	Objective 1: Increase the percentage of PLWHA who know their sero-status from 87.2% to 90%.</a:t>
            </a:r>
            <a:endParaRPr lang="en-US" sz="1500" dirty="0">
              <a:latin typeface="Times New Roman" panose="02020603050405020304" pitchFamily="18" charset="0"/>
              <a:ea typeface="Times New Roman" panose="02020603050405020304" pitchFamily="18" charset="0"/>
            </a:endParaRPr>
          </a:p>
          <a:p>
            <a:r>
              <a:rPr lang="en-US" sz="1500" dirty="0">
                <a:latin typeface="Californian FB" panose="0207040306080B030204" pitchFamily="18" charset="0"/>
                <a:ea typeface="Times New Roman" panose="02020603050405020304" pitchFamily="18" charset="0"/>
              </a:rPr>
              <a:t>	</a:t>
            </a:r>
            <a:r>
              <a:rPr lang="en-US" sz="1500" i="1" dirty="0">
                <a:latin typeface="Californian FB" panose="0207040306080B030204" pitchFamily="18" charset="0"/>
                <a:ea typeface="Times New Roman" panose="02020603050405020304" pitchFamily="18" charset="0"/>
              </a:rPr>
              <a:t>Strategies:</a:t>
            </a:r>
            <a:endParaRPr lang="en-US" sz="15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Develop and implement a targeted, coordinated, culturally-appropriate multi-faceted social marketing campaign</a:t>
            </a:r>
            <a:endParaRPr lang="en-US" sz="15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Conduct targeted outreach and testing in non-traditional venues</a:t>
            </a:r>
            <a:endParaRPr lang="en-US" sz="15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Promote routine HIV testing in medical care facilities</a:t>
            </a:r>
            <a:endParaRPr lang="en-US" sz="15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Increase knowledge of and access to Non-occupational Post Exposure Prophylaxis (nPEP)/Pre-Exposure Prophylaxis (PrEP) for High Risk HIV negative persons.</a:t>
            </a:r>
            <a:endParaRPr lang="en-US" sz="1500" dirty="0">
              <a:latin typeface="Times New Roman" panose="02020603050405020304" pitchFamily="18" charset="0"/>
              <a:ea typeface="Times New Roman" panose="02020603050405020304" pitchFamily="18" charset="0"/>
            </a:endParaRPr>
          </a:p>
          <a:p>
            <a:pPr marL="228531"/>
            <a:r>
              <a:rPr lang="en-US" sz="1500" dirty="0">
                <a:latin typeface="Californian FB" panose="0207040306080B030204" pitchFamily="18" charset="0"/>
                <a:ea typeface="Times New Roman" panose="02020603050405020304" pitchFamily="18" charset="0"/>
              </a:rPr>
              <a:t> </a:t>
            </a:r>
            <a:endParaRPr lang="en-US" sz="1500" dirty="0">
              <a:latin typeface="Times New Roman" panose="02020603050405020304" pitchFamily="18" charset="0"/>
              <a:ea typeface="Times New Roman" panose="02020603050405020304" pitchFamily="18" charset="0"/>
            </a:endParaRPr>
          </a:p>
          <a:p>
            <a:pPr marL="457063"/>
            <a:r>
              <a:rPr lang="en-US" sz="1500" b="1" i="1" dirty="0">
                <a:latin typeface="Californian FB" panose="0207040306080B030204" pitchFamily="18" charset="0"/>
                <a:ea typeface="Times New Roman" panose="02020603050405020304" pitchFamily="18" charset="0"/>
              </a:rPr>
              <a:t>Objective 2: Reduce the number of new diagnoses by at least 10%</a:t>
            </a:r>
            <a:endParaRPr lang="en-US" sz="1500" dirty="0">
              <a:latin typeface="Times New Roman" panose="02020603050405020304" pitchFamily="18" charset="0"/>
              <a:ea typeface="Times New Roman" panose="02020603050405020304" pitchFamily="18" charset="0"/>
            </a:endParaRPr>
          </a:p>
          <a:p>
            <a:pPr marL="457063"/>
            <a:r>
              <a:rPr lang="en-US" sz="1500" i="1" dirty="0">
                <a:latin typeface="Californian FB" panose="0207040306080B030204" pitchFamily="18" charset="0"/>
                <a:ea typeface="Times New Roman" panose="02020603050405020304" pitchFamily="18" charset="0"/>
              </a:rPr>
              <a:t>Strategies:</a:t>
            </a:r>
            <a:endParaRPr lang="en-US" sz="15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Conduct coordinated, community-level interventions, in alignment with High Impact Prevention principles to address risk behaviors.</a:t>
            </a:r>
            <a:endParaRPr lang="en-US" sz="15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Develop meaningful collaborations among service providers across funding sources and traditional areas of focus</a:t>
            </a:r>
            <a:endParaRPr lang="en-US" sz="15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Support more comprehensive sex education in the Palm Beach County School District</a:t>
            </a:r>
            <a:endParaRPr lang="en-US" sz="15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Assure opt-out testing adoption in all medical facilities</a:t>
            </a:r>
            <a:endParaRPr lang="en-US" sz="1500" dirty="0">
              <a:latin typeface="Times New Roman" panose="02020603050405020304" pitchFamily="18" charset="0"/>
              <a:ea typeface="Times New Roman" panose="02020603050405020304" pitchFamily="18" charset="0"/>
            </a:endParaRPr>
          </a:p>
        </p:txBody>
      </p:sp>
      <p:pic>
        <p:nvPicPr>
          <p:cNvPr id="13318" name="Picture 6"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25930" y="727484"/>
            <a:ext cx="1952598" cy="1025115"/>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Image result for REDUCE NEW HIV INFECTI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292" y="727485"/>
            <a:ext cx="1727722" cy="1025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4242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0329" y="1031587"/>
            <a:ext cx="10102421" cy="1303527"/>
          </a:xfrm>
        </p:spPr>
        <p:txBody>
          <a:bodyPr>
            <a:noAutofit/>
          </a:bodyPr>
          <a:lstStyle/>
          <a:p>
            <a:r>
              <a:rPr lang="en-US" sz="2800" b="1" dirty="0">
                <a:latin typeface="Californian FB" panose="0207040306080B030204" pitchFamily="18" charset="0"/>
              </a:rPr>
              <a:t>GOAL 2: </a:t>
            </a:r>
            <a:br>
              <a:rPr lang="en-US" sz="2800" b="1" dirty="0">
                <a:latin typeface="Californian FB" panose="0207040306080B030204" pitchFamily="18" charset="0"/>
              </a:rPr>
            </a:br>
            <a:r>
              <a:rPr lang="en-US" sz="2800" b="1" dirty="0">
                <a:latin typeface="Californian FB" panose="0207040306080B030204" pitchFamily="18" charset="0"/>
              </a:rPr>
              <a:t>INCREASE ACCESS TO CARE AND IMPROVE HEALTH OUTCOMES FOR PLWHA</a:t>
            </a:r>
            <a:r>
              <a:rPr lang="en-US" sz="2800" dirty="0">
                <a:latin typeface="Californian FB" panose="0207040306080B030204" pitchFamily="18" charset="0"/>
              </a:rPr>
              <a:t/>
            </a:r>
            <a:br>
              <a:rPr lang="en-US" sz="2800" dirty="0">
                <a:latin typeface="Californian FB" panose="0207040306080B030204" pitchFamily="18" charset="0"/>
              </a:rPr>
            </a:br>
            <a:endParaRPr lang="en-US" sz="2800" dirty="0">
              <a:latin typeface="Californian FB" panose="0207040306080B030204" pitchFamily="18" charset="0"/>
            </a:endParaRPr>
          </a:p>
        </p:txBody>
      </p:sp>
      <p:sp>
        <p:nvSpPr>
          <p:cNvPr id="3" name="Rectangle 2"/>
          <p:cNvSpPr/>
          <p:nvPr/>
        </p:nvSpPr>
        <p:spPr>
          <a:xfrm>
            <a:off x="778901" y="2567351"/>
            <a:ext cx="10634128" cy="3092348"/>
          </a:xfrm>
          <a:prstGeom prst="rect">
            <a:avLst/>
          </a:prstGeom>
        </p:spPr>
        <p:txBody>
          <a:bodyPr wrap="square">
            <a:spAutoFit/>
          </a:bodyPr>
          <a:lstStyle/>
          <a:p>
            <a:r>
              <a:rPr lang="en-US" sz="1500" b="1" i="1" dirty="0">
                <a:latin typeface="Californian FB" panose="0207040306080B030204" pitchFamily="18" charset="0"/>
                <a:ea typeface="Times New Roman" panose="02020603050405020304" pitchFamily="18" charset="0"/>
              </a:rPr>
              <a:t>	Objective 1: Increase the percentage of homeless who are retained in care by 5%</a:t>
            </a:r>
            <a:endParaRPr lang="en-US" sz="1500" dirty="0">
              <a:latin typeface="Californian FB" panose="0207040306080B030204" pitchFamily="18" charset="0"/>
              <a:ea typeface="Times New Roman" panose="02020603050405020304" pitchFamily="18" charset="0"/>
            </a:endParaRPr>
          </a:p>
          <a:p>
            <a:r>
              <a:rPr lang="en-US" sz="1500" dirty="0">
                <a:latin typeface="Californian FB" panose="0207040306080B030204" pitchFamily="18" charset="0"/>
                <a:ea typeface="Times New Roman" panose="02020603050405020304" pitchFamily="18" charset="0"/>
              </a:rPr>
              <a:t>	Strategies:</a:t>
            </a: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Foster meaningful partnerships among entities serving the homeless population, outside of the traditional HIV system of care.</a:t>
            </a: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Address concurrent issues impacting the homeless population, such as mental health and substance abuse</a:t>
            </a: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Conduct education for medical providers on the nature of homelessness and how to more effectively serve a homeless client/population</a:t>
            </a:r>
          </a:p>
          <a:p>
            <a:r>
              <a:rPr lang="en-US" sz="1500" dirty="0">
                <a:latin typeface="Californian FB" panose="0207040306080B030204" pitchFamily="18" charset="0"/>
                <a:ea typeface="Times New Roman" panose="02020603050405020304" pitchFamily="18" charset="0"/>
              </a:rPr>
              <a:t> </a:t>
            </a:r>
          </a:p>
          <a:p>
            <a:pPr marL="457063"/>
            <a:r>
              <a:rPr lang="en-US" sz="1500" b="1" i="1" dirty="0">
                <a:latin typeface="Californian FB" panose="0207040306080B030204" pitchFamily="18" charset="0"/>
                <a:ea typeface="Times New Roman" panose="02020603050405020304" pitchFamily="18" charset="0"/>
              </a:rPr>
              <a:t>Objective 2: Increase the percentage of newly diagnosed persons linked to medical care within one month of their HIV diagnosis to at least 85%.</a:t>
            </a:r>
            <a:endParaRPr lang="en-US" sz="1500" dirty="0">
              <a:latin typeface="Californian FB" panose="0207040306080B030204" pitchFamily="18" charset="0"/>
              <a:ea typeface="Times New Roman" panose="02020603050405020304" pitchFamily="18" charset="0"/>
            </a:endParaRPr>
          </a:p>
          <a:p>
            <a:pPr marL="457063"/>
            <a:r>
              <a:rPr lang="en-US" sz="1500" i="1" dirty="0">
                <a:latin typeface="Californian FB" panose="0207040306080B030204" pitchFamily="18" charset="0"/>
                <a:ea typeface="Times New Roman" panose="02020603050405020304" pitchFamily="18" charset="0"/>
              </a:rPr>
              <a:t>Strategies:</a:t>
            </a:r>
            <a:endParaRPr lang="en-US" sz="1500" dirty="0">
              <a:latin typeface="Californian FB" panose="0207040306080B0302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Restructure service-related quality measures related to linkage programs</a:t>
            </a: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Implement peer strategies to effectively guide newly-diagnosed individuals through critical points in their care</a:t>
            </a: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Develop, implement, and support local Test to Treat Initiatives.</a:t>
            </a:r>
          </a:p>
        </p:txBody>
      </p:sp>
      <p:pic>
        <p:nvPicPr>
          <p:cNvPr id="14338" name="Picture 2" descr="Image result for health outcom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54232" y="5220147"/>
            <a:ext cx="1392944" cy="879103"/>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Image result for improve health outcom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4212" y="685800"/>
            <a:ext cx="1143000" cy="711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14218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descr="Image result for black doctor black patien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957" y="685800"/>
            <a:ext cx="1179094" cy="94583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542465" y="1105811"/>
            <a:ext cx="9598696" cy="833333"/>
          </a:xfrm>
        </p:spPr>
        <p:txBody>
          <a:bodyPr>
            <a:normAutofit fontScale="90000"/>
          </a:bodyPr>
          <a:lstStyle/>
          <a:p>
            <a:r>
              <a:rPr lang="en-US" sz="3599" b="1" dirty="0"/>
              <a:t/>
            </a:r>
            <a:br>
              <a:rPr lang="en-US" sz="3599" b="1" dirty="0"/>
            </a:br>
            <a:r>
              <a:rPr lang="en-US" sz="3599" b="1" dirty="0"/>
              <a:t/>
            </a:r>
            <a:br>
              <a:rPr lang="en-US" sz="3599" b="1" dirty="0"/>
            </a:br>
            <a:r>
              <a:rPr lang="en-US" sz="3599" b="1" dirty="0"/>
              <a:t>GOAL 3: </a:t>
            </a:r>
            <a:br>
              <a:rPr lang="en-US" sz="3599" b="1" dirty="0"/>
            </a:br>
            <a:r>
              <a:rPr lang="en-US" sz="3599" b="1" dirty="0"/>
              <a:t>REDUCE HIV-RELATED HEALTH DISPARITIES AND HEALTH INEQUITIES</a:t>
            </a:r>
            <a:r>
              <a:rPr lang="en-US" sz="3599" dirty="0"/>
              <a:t/>
            </a:r>
            <a:br>
              <a:rPr lang="en-US" sz="3599" dirty="0"/>
            </a:br>
            <a:r>
              <a:rPr lang="en-US" dirty="0"/>
              <a:t> </a:t>
            </a:r>
            <a:br>
              <a:rPr lang="en-US" dirty="0"/>
            </a:br>
            <a:endParaRPr lang="en-US" dirty="0"/>
          </a:p>
        </p:txBody>
      </p:sp>
      <p:sp>
        <p:nvSpPr>
          <p:cNvPr id="3" name="Rectangle 2"/>
          <p:cNvSpPr/>
          <p:nvPr/>
        </p:nvSpPr>
        <p:spPr>
          <a:xfrm>
            <a:off x="680957" y="2478070"/>
            <a:ext cx="10904646" cy="3692357"/>
          </a:xfrm>
          <a:prstGeom prst="rect">
            <a:avLst/>
          </a:prstGeom>
        </p:spPr>
        <p:txBody>
          <a:bodyPr wrap="square">
            <a:spAutoFit/>
          </a:bodyPr>
          <a:lstStyle/>
          <a:p>
            <a:pPr marL="457063" indent="-457063"/>
            <a:r>
              <a:rPr lang="en-US" sz="1300" b="1" i="1" dirty="0">
                <a:latin typeface="Californian FB" panose="0207040306080B030204" pitchFamily="18" charset="0"/>
                <a:ea typeface="Times New Roman" panose="02020603050405020304" pitchFamily="18" charset="0"/>
              </a:rPr>
              <a:t>	Objective 1: Increase the percentage of Black, Hispanic, and Homeless individuals who are virally suppressed by 5%</a:t>
            </a:r>
            <a:endParaRPr lang="en-US" sz="1300" dirty="0">
              <a:latin typeface="Times New Roman" panose="02020603050405020304" pitchFamily="18" charset="0"/>
              <a:ea typeface="Times New Roman" panose="02020603050405020304" pitchFamily="18" charset="0"/>
            </a:endParaRPr>
          </a:p>
          <a:p>
            <a:r>
              <a:rPr lang="en-US" sz="1300" dirty="0">
                <a:latin typeface="Californian FB" panose="0207040306080B030204" pitchFamily="18" charset="0"/>
                <a:ea typeface="Times New Roman" panose="02020603050405020304" pitchFamily="18" charset="0"/>
              </a:rPr>
              <a:t>	</a:t>
            </a:r>
            <a:r>
              <a:rPr lang="en-US" sz="1300" i="1" dirty="0">
                <a:latin typeface="Californian FB" panose="0207040306080B030204" pitchFamily="18" charset="0"/>
                <a:ea typeface="Times New Roman" panose="02020603050405020304" pitchFamily="18" charset="0"/>
              </a:rPr>
              <a:t>Strategies:</a:t>
            </a:r>
            <a:endParaRPr lang="en-US" sz="13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300" dirty="0">
                <a:latin typeface="Californian FB" panose="0207040306080B030204" pitchFamily="18" charset="0"/>
                <a:ea typeface="Times New Roman" panose="02020603050405020304" pitchFamily="18" charset="0"/>
              </a:rPr>
              <a:t>Enhance health outcomes monitoring for Medical Case Management services to improve care</a:t>
            </a:r>
            <a:endParaRPr lang="en-US" sz="13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300" dirty="0">
                <a:latin typeface="Californian FB" panose="0207040306080B030204" pitchFamily="18" charset="0"/>
                <a:ea typeface="Times New Roman" panose="02020603050405020304" pitchFamily="18" charset="0"/>
              </a:rPr>
              <a:t>Employ motivational/empowerment techniques to encourage and support clients to understand and achieve viral suppression.</a:t>
            </a:r>
            <a:endParaRPr lang="en-US" sz="13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300" dirty="0">
                <a:latin typeface="Californian FB" panose="0207040306080B030204" pitchFamily="18" charset="0"/>
                <a:ea typeface="Times New Roman" panose="02020603050405020304" pitchFamily="18" charset="0"/>
              </a:rPr>
              <a:t>Develop innovative peer mentor strategies to support clients as they work towards viral suppression.</a:t>
            </a:r>
            <a:endParaRPr lang="en-US" sz="1300" dirty="0">
              <a:latin typeface="Times New Roman" panose="02020603050405020304" pitchFamily="18" charset="0"/>
              <a:ea typeface="Times New Roman" panose="02020603050405020304" pitchFamily="18" charset="0"/>
            </a:endParaRPr>
          </a:p>
          <a:p>
            <a:r>
              <a:rPr lang="en-US" sz="1300" dirty="0">
                <a:latin typeface="Californian FB" panose="0207040306080B030204" pitchFamily="18" charset="0"/>
                <a:ea typeface="Times New Roman" panose="02020603050405020304" pitchFamily="18" charset="0"/>
              </a:rPr>
              <a:t> </a:t>
            </a:r>
            <a:endParaRPr lang="en-US" sz="1300" dirty="0">
              <a:latin typeface="Times New Roman" panose="02020603050405020304" pitchFamily="18" charset="0"/>
              <a:ea typeface="Times New Roman" panose="02020603050405020304" pitchFamily="18" charset="0"/>
            </a:endParaRPr>
          </a:p>
          <a:p>
            <a:pPr marL="457063"/>
            <a:r>
              <a:rPr lang="en-US" sz="1300" b="1" i="1" dirty="0">
                <a:latin typeface="Californian FB" panose="0207040306080B030204" pitchFamily="18" charset="0"/>
                <a:ea typeface="Times New Roman" panose="02020603050405020304" pitchFamily="18" charset="0"/>
              </a:rPr>
              <a:t>Objective 2: Reduce disparities in the rate of new diagnoses by at least 10% among gay/bisexual men, young black gay/bisexual men, and black females.</a:t>
            </a:r>
            <a:endParaRPr lang="en-US" sz="1300" dirty="0">
              <a:latin typeface="Times New Roman" panose="02020603050405020304" pitchFamily="18" charset="0"/>
              <a:ea typeface="Times New Roman" panose="02020603050405020304" pitchFamily="18" charset="0"/>
            </a:endParaRPr>
          </a:p>
          <a:p>
            <a:pPr marL="457063"/>
            <a:r>
              <a:rPr lang="en-US" sz="1300" i="1" dirty="0">
                <a:latin typeface="Californian FB" panose="0207040306080B030204" pitchFamily="18" charset="0"/>
                <a:ea typeface="Times New Roman" panose="02020603050405020304" pitchFamily="18" charset="0"/>
              </a:rPr>
              <a:t>Strategies:</a:t>
            </a:r>
            <a:endParaRPr lang="en-US" sz="13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300" dirty="0">
                <a:latin typeface="Californian FB" panose="0207040306080B030204" pitchFamily="18" charset="0"/>
                <a:ea typeface="Times New Roman" panose="02020603050405020304" pitchFamily="18" charset="0"/>
              </a:rPr>
              <a:t>Address issues related to stigma among these populations which contribute to disparities in health outcomes</a:t>
            </a:r>
            <a:endParaRPr lang="en-US" sz="13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300" dirty="0">
                <a:latin typeface="Californian FB" panose="0207040306080B030204" pitchFamily="18" charset="0"/>
                <a:ea typeface="Times New Roman" panose="02020603050405020304" pitchFamily="18" charset="0"/>
              </a:rPr>
              <a:t>Develop a targeted, comprehensive Minority AIDS Initiative program</a:t>
            </a:r>
            <a:endParaRPr lang="en-US" sz="1300" dirty="0">
              <a:latin typeface="Times New Roman" panose="02020603050405020304" pitchFamily="18" charset="0"/>
              <a:ea typeface="Times New Roman" panose="02020603050405020304" pitchFamily="18" charset="0"/>
            </a:endParaRPr>
          </a:p>
          <a:p>
            <a:r>
              <a:rPr lang="en-US" sz="1300" dirty="0">
                <a:latin typeface="Californian FB" panose="0207040306080B030204" pitchFamily="18" charset="0"/>
                <a:ea typeface="Times New Roman" panose="02020603050405020304" pitchFamily="18" charset="0"/>
              </a:rPr>
              <a:t> </a:t>
            </a:r>
            <a:endParaRPr lang="en-US" sz="1300" dirty="0">
              <a:latin typeface="Times New Roman" panose="02020603050405020304" pitchFamily="18" charset="0"/>
              <a:ea typeface="Times New Roman" panose="02020603050405020304" pitchFamily="18" charset="0"/>
            </a:endParaRPr>
          </a:p>
          <a:p>
            <a:pPr marL="457063"/>
            <a:r>
              <a:rPr lang="en-US" sz="1300" b="1" i="1" dirty="0">
                <a:latin typeface="Californian FB" panose="0207040306080B030204" pitchFamily="18" charset="0"/>
                <a:ea typeface="Times New Roman" panose="02020603050405020304" pitchFamily="18" charset="0"/>
              </a:rPr>
              <a:t>Objective 3: Reduce the percentage of PLWHA who experience untreated non-HIV related chronic conditions through treatment and prevention</a:t>
            </a:r>
            <a:endParaRPr lang="en-US" sz="1300" dirty="0">
              <a:latin typeface="Times New Roman" panose="02020603050405020304" pitchFamily="18" charset="0"/>
              <a:ea typeface="Times New Roman" panose="02020603050405020304" pitchFamily="18" charset="0"/>
            </a:endParaRPr>
          </a:p>
          <a:p>
            <a:pPr marL="457063"/>
            <a:r>
              <a:rPr lang="en-US" sz="1300" i="1" dirty="0">
                <a:latin typeface="Californian FB" panose="0207040306080B030204" pitchFamily="18" charset="0"/>
                <a:ea typeface="Times New Roman" panose="02020603050405020304" pitchFamily="18" charset="0"/>
              </a:rPr>
              <a:t>Strategies:</a:t>
            </a:r>
            <a:endParaRPr lang="en-US" sz="13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300" dirty="0">
                <a:latin typeface="Californian FB" panose="0207040306080B030204" pitchFamily="18" charset="0"/>
                <a:ea typeface="Times New Roman" panose="02020603050405020304" pitchFamily="18" charset="0"/>
              </a:rPr>
              <a:t>Adopt the Expanded HIV Care Continuum model to include prevention and whole health/wellness</a:t>
            </a:r>
            <a:endParaRPr lang="en-US" sz="13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300" dirty="0">
                <a:latin typeface="Californian FB" panose="0207040306080B030204" pitchFamily="18" charset="0"/>
                <a:ea typeface="Times New Roman" panose="02020603050405020304" pitchFamily="18" charset="0"/>
              </a:rPr>
              <a:t>Develop a health outcome monitoring plan to better track management of chronic conditions</a:t>
            </a:r>
            <a:endParaRPr lang="en-US" sz="13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300" dirty="0">
                <a:latin typeface="Californian FB" panose="0207040306080B030204" pitchFamily="18" charset="0"/>
                <a:ea typeface="Times New Roman" panose="02020603050405020304" pitchFamily="18" charset="0"/>
              </a:rPr>
              <a:t>Incorporate strategies and efforts towards whole health, including the prevention and management of chronic conditions throughout the continuum of care</a:t>
            </a:r>
            <a:endParaRPr lang="en-US" sz="1300" dirty="0">
              <a:latin typeface="Times New Roman" panose="02020603050405020304" pitchFamily="18" charset="0"/>
              <a:ea typeface="Times New Roman" panose="02020603050405020304" pitchFamily="18" charset="0"/>
            </a:endParaRPr>
          </a:p>
          <a:p>
            <a:r>
              <a:rPr lang="en-US" sz="1300" dirty="0">
                <a:latin typeface="Californian FB" panose="0207040306080B030204" pitchFamily="18" charset="0"/>
                <a:ea typeface="Times New Roman" panose="02020603050405020304" pitchFamily="18" charset="0"/>
              </a:rPr>
              <a:t> </a:t>
            </a:r>
            <a:endParaRPr lang="en-US" sz="1300" dirty="0">
              <a:latin typeface="Times New Roman" panose="02020603050405020304" pitchFamily="18" charset="0"/>
              <a:ea typeface="Times New Roman" panose="02020603050405020304" pitchFamily="18" charset="0"/>
            </a:endParaRPr>
          </a:p>
        </p:txBody>
      </p:sp>
      <p:pic>
        <p:nvPicPr>
          <p:cNvPr id="7170" name="Picture 2" descr="Image result for reduce health dispariti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61412" y="4114800"/>
            <a:ext cx="2676525" cy="683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318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Image result for monitoring and evalu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4212" y="711398"/>
            <a:ext cx="2209800" cy="138112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285736" y="1295400"/>
            <a:ext cx="9598696" cy="1303527"/>
          </a:xfrm>
        </p:spPr>
        <p:txBody>
          <a:bodyPr>
            <a:normAutofit fontScale="90000"/>
          </a:bodyPr>
          <a:lstStyle/>
          <a:p>
            <a:r>
              <a:rPr lang="en-US" b="1" dirty="0">
                <a:latin typeface="Californian FB" panose="0207040306080B030204" pitchFamily="18" charset="0"/>
              </a:rPr>
              <a:t>GOAL 4: </a:t>
            </a:r>
            <a:br>
              <a:rPr lang="en-US" b="1" dirty="0">
                <a:latin typeface="Californian FB" panose="0207040306080B030204" pitchFamily="18" charset="0"/>
              </a:rPr>
            </a:br>
            <a:r>
              <a:rPr lang="en-US" b="1" dirty="0">
                <a:latin typeface="Californian FB" panose="0207040306080B030204" pitchFamily="18" charset="0"/>
              </a:rPr>
              <a:t>MONITORING AND EVALUATION</a:t>
            </a:r>
            <a:r>
              <a:rPr lang="en-US" dirty="0">
                <a:latin typeface="Californian FB" panose="0207040306080B030204" pitchFamily="18" charset="0"/>
              </a:rPr>
              <a:t/>
            </a:r>
            <a:br>
              <a:rPr lang="en-US" dirty="0">
                <a:latin typeface="Californian FB" panose="0207040306080B030204" pitchFamily="18" charset="0"/>
              </a:rPr>
            </a:br>
            <a:endParaRPr lang="en-US" dirty="0">
              <a:latin typeface="Californian FB" panose="0207040306080B030204" pitchFamily="18" charset="0"/>
            </a:endParaRPr>
          </a:p>
        </p:txBody>
      </p:sp>
      <p:sp>
        <p:nvSpPr>
          <p:cNvPr id="3" name="Rectangle 2"/>
          <p:cNvSpPr/>
          <p:nvPr/>
        </p:nvSpPr>
        <p:spPr>
          <a:xfrm>
            <a:off x="768020" y="2782666"/>
            <a:ext cx="10634128" cy="2861577"/>
          </a:xfrm>
          <a:prstGeom prst="rect">
            <a:avLst/>
          </a:prstGeom>
        </p:spPr>
        <p:txBody>
          <a:bodyPr wrap="square">
            <a:spAutoFit/>
          </a:bodyPr>
          <a:lstStyle/>
          <a:p>
            <a:r>
              <a:rPr lang="en-US" sz="1500" b="1" i="1" dirty="0">
                <a:latin typeface="Californian FB" panose="0207040306080B030204" pitchFamily="18" charset="0"/>
                <a:ea typeface="Times New Roman" panose="02020603050405020304" pitchFamily="18" charset="0"/>
              </a:rPr>
              <a:t>	Objective 1: Develop an integrated planning and evaluation process</a:t>
            </a:r>
            <a:endParaRPr lang="en-US" sz="1500" dirty="0">
              <a:latin typeface="Times New Roman" panose="02020603050405020304" pitchFamily="18" charset="0"/>
              <a:ea typeface="Times New Roman" panose="02020603050405020304" pitchFamily="18" charset="0"/>
            </a:endParaRPr>
          </a:p>
          <a:p>
            <a:r>
              <a:rPr lang="en-US" sz="1500" dirty="0">
                <a:latin typeface="Californian FB" panose="0207040306080B030204" pitchFamily="18" charset="0"/>
                <a:ea typeface="Times New Roman" panose="02020603050405020304" pitchFamily="18" charset="0"/>
              </a:rPr>
              <a:t>	</a:t>
            </a:r>
            <a:r>
              <a:rPr lang="en-US" sz="1500" i="1" dirty="0">
                <a:latin typeface="Californian FB" panose="0207040306080B030204" pitchFamily="18" charset="0"/>
                <a:ea typeface="Times New Roman" panose="02020603050405020304" pitchFamily="18" charset="0"/>
              </a:rPr>
              <a:t>Strategies:</a:t>
            </a:r>
            <a:endParaRPr lang="en-US" sz="15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Identify key evaluation stakeholders</a:t>
            </a:r>
            <a:endParaRPr lang="en-US" sz="15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Convene a work group representing the CPP and CARE Council to manage the evaluation plan</a:t>
            </a:r>
            <a:endParaRPr lang="en-US" sz="15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Develop metrics for the Integrated Plan goals and objectives</a:t>
            </a:r>
            <a:endParaRPr lang="en-US" sz="15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Identify data sources to support evaluation goals</a:t>
            </a:r>
            <a:endParaRPr lang="en-US" sz="1500" dirty="0">
              <a:latin typeface="Times New Roman" panose="02020603050405020304" pitchFamily="18" charset="0"/>
              <a:ea typeface="Times New Roman" panose="02020603050405020304" pitchFamily="18" charset="0"/>
            </a:endParaRPr>
          </a:p>
          <a:p>
            <a:pPr marL="457063"/>
            <a:r>
              <a:rPr lang="en-US" sz="1500" b="1" i="1" dirty="0">
                <a:latin typeface="Californian FB" panose="0207040306080B030204" pitchFamily="18" charset="0"/>
                <a:ea typeface="Times New Roman" panose="02020603050405020304" pitchFamily="18" charset="0"/>
              </a:rPr>
              <a:t> </a:t>
            </a:r>
            <a:endParaRPr lang="en-US" sz="1500" dirty="0">
              <a:latin typeface="Times New Roman" panose="02020603050405020304" pitchFamily="18" charset="0"/>
              <a:ea typeface="Times New Roman" panose="02020603050405020304" pitchFamily="18" charset="0"/>
            </a:endParaRPr>
          </a:p>
          <a:p>
            <a:pPr marL="457063"/>
            <a:r>
              <a:rPr lang="en-US" sz="1500" b="1" i="1" dirty="0">
                <a:latin typeface="Californian FB" panose="0207040306080B030204" pitchFamily="18" charset="0"/>
                <a:ea typeface="Times New Roman" panose="02020603050405020304" pitchFamily="18" charset="0"/>
              </a:rPr>
              <a:t> Objective 2: Utilize evaluation findings to improve services and client-level health outcomes</a:t>
            </a:r>
            <a:endParaRPr lang="en-US" sz="1500" dirty="0">
              <a:latin typeface="Times New Roman" panose="02020603050405020304" pitchFamily="18" charset="0"/>
              <a:ea typeface="Times New Roman" panose="02020603050405020304" pitchFamily="18" charset="0"/>
            </a:endParaRPr>
          </a:p>
          <a:p>
            <a:pPr marL="457063"/>
            <a:r>
              <a:rPr lang="en-US" sz="1500" i="1" dirty="0">
                <a:latin typeface="Californian FB" panose="0207040306080B030204" pitchFamily="18" charset="0"/>
                <a:ea typeface="Times New Roman" panose="02020603050405020304" pitchFamily="18" charset="0"/>
              </a:rPr>
              <a:t>Strategies:</a:t>
            </a:r>
            <a:endParaRPr lang="en-US" sz="15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Identify evaluation questions</a:t>
            </a:r>
            <a:endParaRPr lang="en-US" sz="1500" dirty="0">
              <a:latin typeface="Times New Roman" panose="02020603050405020304" pitchFamily="18" charset="0"/>
              <a:ea typeface="Times New Roman" panose="02020603050405020304" pitchFamily="18" charset="0"/>
            </a:endParaRPr>
          </a:p>
          <a:p>
            <a:pPr marL="342797" indent="-342797">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Report evaluation findings</a:t>
            </a:r>
            <a:endParaRPr lang="en-US" sz="1500" dirty="0">
              <a:latin typeface="Times New Roman" panose="02020603050405020304" pitchFamily="18" charset="0"/>
              <a:ea typeface="Times New Roman" panose="02020603050405020304" pitchFamily="18" charset="0"/>
            </a:endParaRPr>
          </a:p>
          <a:p>
            <a:pPr marL="342797" indent="-342797" algn="just">
              <a:buFont typeface="Symbol" panose="05050102010706020507" pitchFamily="18" charset="2"/>
              <a:buChar char=""/>
            </a:pPr>
            <a:r>
              <a:rPr lang="en-US" sz="1500" dirty="0">
                <a:latin typeface="Californian FB" panose="0207040306080B030204" pitchFamily="18" charset="0"/>
                <a:ea typeface="Times New Roman" panose="02020603050405020304" pitchFamily="18" charset="0"/>
              </a:rPr>
              <a:t>Develop targeted training to implement evaluation recommendations</a:t>
            </a:r>
            <a:endParaRPr lang="en-US" sz="1500" dirty="0">
              <a:latin typeface="Times New Roman" panose="02020603050405020304" pitchFamily="18" charset="0"/>
              <a:ea typeface="Times New Roman" panose="02020603050405020304" pitchFamily="18" charset="0"/>
            </a:endParaRPr>
          </a:p>
        </p:txBody>
      </p:sp>
      <p:pic>
        <p:nvPicPr>
          <p:cNvPr id="8194" name="Picture 2" descr="Image result for monitoring and evalu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5198" y="2782666"/>
            <a:ext cx="2249847" cy="1687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352346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 result for the e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5412" y="914400"/>
            <a:ext cx="6515100" cy="4886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131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65764" y="1219200"/>
            <a:ext cx="6240191" cy="1371600"/>
          </a:xfrm>
        </p:spPr>
        <p:txBody>
          <a:bodyPr/>
          <a:lstStyle/>
          <a:p>
            <a:r>
              <a:rPr lang="en-US" dirty="0" smtClean="0"/>
              <a:t>For more information regarding this presentation, please contact:</a:t>
            </a:r>
            <a:endParaRPr lang="en-US" dirty="0"/>
          </a:p>
        </p:txBody>
      </p:sp>
      <p:pic>
        <p:nvPicPr>
          <p:cNvPr id="6" name="Picture Placeholder 5"/>
          <p:cNvPicPr>
            <a:picLocks noGrp="1" noChangeAspect="1"/>
          </p:cNvPicPr>
          <p:nvPr>
            <p:ph type="pic" idx="1"/>
          </p:nvPr>
        </p:nvPicPr>
        <p:blipFill>
          <a:blip r:embed="rId3">
            <a:extLst>
              <a:ext uri="{28A0092B-C50C-407E-A947-70E740481C1C}">
                <a14:useLocalDpi xmlns:a14="http://schemas.microsoft.com/office/drawing/2010/main" val="0"/>
              </a:ext>
            </a:extLst>
          </a:blip>
          <a:srcRect l="20275" r="20275"/>
          <a:stretch>
            <a:fillRect/>
          </a:stretch>
        </p:blipFill>
        <p:spPr/>
      </p:pic>
      <p:sp>
        <p:nvSpPr>
          <p:cNvPr id="5" name="Text Placeholder 4"/>
          <p:cNvSpPr>
            <a:spLocks noGrp="1"/>
          </p:cNvSpPr>
          <p:nvPr>
            <p:ph type="body" sz="half" idx="2"/>
          </p:nvPr>
        </p:nvSpPr>
        <p:spPr>
          <a:xfrm>
            <a:off x="1265764" y="2895600"/>
            <a:ext cx="6240191" cy="1828800"/>
          </a:xfrm>
        </p:spPr>
        <p:txBody>
          <a:bodyPr>
            <a:normAutofit/>
          </a:bodyPr>
          <a:lstStyle/>
          <a:p>
            <a:pPr>
              <a:spcBef>
                <a:spcPts val="0"/>
              </a:spcBef>
              <a:spcAft>
                <a:spcPts val="0"/>
              </a:spcAft>
            </a:pPr>
            <a:r>
              <a:rPr lang="en-US" sz="1400" dirty="0" smtClean="0"/>
              <a:t>Dr. Casey Messer, Program Manager, Palm Beach County Ryan White Part A</a:t>
            </a:r>
          </a:p>
          <a:p>
            <a:pPr>
              <a:spcBef>
                <a:spcPts val="0"/>
              </a:spcBef>
              <a:spcAft>
                <a:spcPts val="0"/>
              </a:spcAft>
            </a:pPr>
            <a:r>
              <a:rPr lang="en-US" sz="1400" dirty="0" smtClean="0"/>
              <a:t>(561) 355-4730</a:t>
            </a:r>
          </a:p>
          <a:p>
            <a:pPr>
              <a:spcBef>
                <a:spcPts val="0"/>
              </a:spcBef>
              <a:spcAft>
                <a:spcPts val="0"/>
              </a:spcAft>
            </a:pPr>
            <a:r>
              <a:rPr lang="en-US" sz="1400" dirty="0" smtClean="0">
                <a:hlinkClick r:id="rId4"/>
              </a:rPr>
              <a:t>cmesser@pbcgov.org</a:t>
            </a:r>
            <a:r>
              <a:rPr lang="en-US" sz="1400" dirty="0" smtClean="0"/>
              <a:t> </a:t>
            </a:r>
          </a:p>
          <a:p>
            <a:pPr>
              <a:spcBef>
                <a:spcPts val="0"/>
              </a:spcBef>
              <a:spcAft>
                <a:spcPts val="0"/>
              </a:spcAft>
            </a:pPr>
            <a:endParaRPr lang="en-US" sz="1400" dirty="0"/>
          </a:p>
          <a:p>
            <a:pPr>
              <a:spcBef>
                <a:spcPts val="0"/>
              </a:spcBef>
              <a:spcAft>
                <a:spcPts val="0"/>
              </a:spcAft>
            </a:pPr>
            <a:r>
              <a:rPr lang="en-US" sz="1400" dirty="0" smtClean="0"/>
              <a:t>Shirley Lanier, Health Planner, Palm Beach County Ryan White Part A Program</a:t>
            </a:r>
          </a:p>
          <a:p>
            <a:pPr>
              <a:spcBef>
                <a:spcPts val="0"/>
              </a:spcBef>
              <a:spcAft>
                <a:spcPts val="0"/>
              </a:spcAft>
            </a:pPr>
            <a:r>
              <a:rPr lang="en-US" sz="1400" dirty="0" smtClean="0"/>
              <a:t>(561) 355-4785</a:t>
            </a:r>
          </a:p>
          <a:p>
            <a:pPr>
              <a:spcBef>
                <a:spcPts val="0"/>
              </a:spcBef>
              <a:spcAft>
                <a:spcPts val="0"/>
              </a:spcAft>
            </a:pPr>
            <a:r>
              <a:rPr lang="en-US" sz="1400" dirty="0" smtClean="0">
                <a:hlinkClick r:id="rId5"/>
              </a:rPr>
              <a:t>slanier@pbcgov.org</a:t>
            </a:r>
            <a:r>
              <a:rPr lang="en-US" sz="1400" dirty="0" smtClean="0"/>
              <a:t> </a:t>
            </a:r>
            <a:endParaRPr lang="en-US" sz="1400" dirty="0"/>
          </a:p>
        </p:txBody>
      </p:sp>
    </p:spTree>
    <p:extLst>
      <p:ext uri="{BB962C8B-B14F-4D97-AF65-F5344CB8AC3E}">
        <p14:creationId xmlns:p14="http://schemas.microsoft.com/office/powerpoint/2010/main" val="19143171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ooksClassic_16x9">
      <a:dk1>
        <a:srgbClr val="6A3A20"/>
      </a:dk1>
      <a:lt1>
        <a:sysClr val="window" lastClr="FFFFFF"/>
      </a:lt1>
      <a:dk2>
        <a:srgbClr val="000000"/>
      </a:dk2>
      <a:lt2>
        <a:srgbClr val="FFEDB9"/>
      </a:lt2>
      <a:accent1>
        <a:srgbClr val="6A3A20"/>
      </a:accent1>
      <a:accent2>
        <a:srgbClr val="B4914C"/>
      </a:accent2>
      <a:accent3>
        <a:srgbClr val="610606"/>
      </a:accent3>
      <a:accent4>
        <a:srgbClr val="2B3742"/>
      </a:accent4>
      <a:accent5>
        <a:srgbClr val="787A41"/>
      </a:accent5>
      <a:accent6>
        <a:srgbClr val="B95E14"/>
      </a:accent6>
      <a:hlink>
        <a:srgbClr val="2B3742"/>
      </a:hlink>
      <a:folHlink>
        <a:srgbClr val="C1A56D"/>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Year xmlns="2c0a287c-2cfe-48a6-8384-085034255611" xsi:nil="true"/>
    <Category xmlns="2c0a287c-2cfe-48a6-8384-085034255611">Other</Category>
    <Order0 xmlns="2c0a287c-2cfe-48a6-8384-085034255611" xsi:nil="true"/>
    <Meeting_x0020_Date xmlns="2c0a287c-2cfe-48a6-8384-085034255611" xsi:nil="true"/>
    <SharedWithUsers xmlns="3a458720-5d06-4124-9ae2-9cfb35b6a5aa">
      <UserInfo>
        <DisplayName/>
        <AccountId xsi:nil="true"/>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56E096F77E7F741AC04C5F29E17756A" ma:contentTypeVersion="7" ma:contentTypeDescription="Create a new document." ma:contentTypeScope="" ma:versionID="cfb1fa8da28cd8169280d2b9f6f9d7ef">
  <xsd:schema xmlns:xsd="http://www.w3.org/2001/XMLSchema" xmlns:xs="http://www.w3.org/2001/XMLSchema" xmlns:p="http://schemas.microsoft.com/office/2006/metadata/properties" xmlns:ns2="2c0a287c-2cfe-48a6-8384-085034255611" xmlns:ns3="3a458720-5d06-4124-9ae2-9cfb35b6a5aa" targetNamespace="http://schemas.microsoft.com/office/2006/metadata/properties" ma:root="true" ma:fieldsID="9f5b4e62b3d3e769273a4ca83bc71af2" ns2:_="" ns3:_="">
    <xsd:import namespace="2c0a287c-2cfe-48a6-8384-085034255611"/>
    <xsd:import namespace="3a458720-5d06-4124-9ae2-9cfb35b6a5aa"/>
    <xsd:element name="properties">
      <xsd:complexType>
        <xsd:sequence>
          <xsd:element name="documentManagement">
            <xsd:complexType>
              <xsd:all>
                <xsd:element ref="ns2:Category" minOccurs="0"/>
                <xsd:element ref="ns2:Year" minOccurs="0"/>
                <xsd:element ref="ns3:SharedWithUsers" minOccurs="0"/>
                <xsd:element ref="ns2:Meeting_x0020_Date" minOccurs="0"/>
                <xsd:element ref="ns2:Order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0a287c-2cfe-48a6-8384-085034255611" elementFormDefault="qualified">
    <xsd:import namespace="http://schemas.microsoft.com/office/2006/documentManagement/types"/>
    <xsd:import namespace="http://schemas.microsoft.com/office/infopath/2007/PartnerControls"/>
    <xsd:element name="Category" ma:index="8" nillable="true" ma:displayName="Category" ma:default="Other" ma:description="The PDF Category." ma:format="Dropdown" ma:internalName="Category">
      <xsd:simpleType>
        <xsd:restriction base="dms:Choice">
          <xsd:enumeration value="Newsletter"/>
          <xsd:enumeration value="Calendar"/>
          <xsd:enumeration value="Meeting Minutes"/>
          <xsd:enumeration value="Training Schedule"/>
          <xsd:enumeration value="Comprehensive Needs Assessment"/>
          <xsd:enumeration value="Comprehensive Plans"/>
          <xsd:enumeration value="Research Projects"/>
          <xsd:enumeration value="Quality Management"/>
          <xsd:enumeration value="The Redbook"/>
          <xsd:enumeration value="Member Services"/>
          <xsd:enumeration value="Provider Manual"/>
          <xsd:enumeration value="Local Pharmacy RFP"/>
          <xsd:enumeration value="Other"/>
        </xsd:restriction>
      </xsd:simpleType>
    </xsd:element>
    <xsd:element name="Year" ma:index="9" nillable="true" ma:displayName="Year" ma:description="The year of the newsletter or other document. (Not required.)" ma:internalName="Year">
      <xsd:simpleType>
        <xsd:restriction base="dms:Text">
          <xsd:maxLength value="255"/>
        </xsd:restriction>
      </xsd:simpleType>
    </xsd:element>
    <xsd:element name="Meeting_x0020_Date" ma:index="11" nillable="true" ma:displayName="Meeting Date" ma:description="Meeting Date" ma:format="DateOnly" ma:internalName="Meeting_x0020_Date">
      <xsd:simpleType>
        <xsd:restriction base="dms:DateTime"/>
      </xsd:simpleType>
    </xsd:element>
    <xsd:element name="Order0" ma:index="12" nillable="true" ma:displayName="Order" ma:description="Order" ma:internalName="Order0">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3a458720-5d06-4124-9ae2-9cfb35b6a5a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0937294-35C1-4BE9-8B1A-E661A96786C1}"/>
</file>

<file path=customXml/itemProps2.xml><?xml version="1.0" encoding="utf-8"?>
<ds:datastoreItem xmlns:ds="http://schemas.openxmlformats.org/officeDocument/2006/customXml" ds:itemID="{4ED80E12-3BE9-4746-820E-FFB249F467F2}"/>
</file>

<file path=customXml/itemProps3.xml><?xml version="1.0" encoding="utf-8"?>
<ds:datastoreItem xmlns:ds="http://schemas.openxmlformats.org/officeDocument/2006/customXml" ds:itemID="{53C0C4AC-BE55-4B29-A7D2-F2478D1D10A3}"/>
</file>

<file path=docProps/app.xml><?xml version="1.0" encoding="utf-8"?>
<Properties xmlns="http://schemas.openxmlformats.org/officeDocument/2006/extended-properties" xmlns:vt="http://schemas.openxmlformats.org/officeDocument/2006/docPropsVTypes">
  <Template>Organic</Template>
  <TotalTime>1400</TotalTime>
  <Words>2587</Words>
  <Application>Microsoft Office PowerPoint</Application>
  <PresentationFormat>Custom</PresentationFormat>
  <Paragraphs>662</Paragraphs>
  <Slides>40</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SimSun</vt:lpstr>
      <vt:lpstr>Arial</vt:lpstr>
      <vt:lpstr>Calibri</vt:lpstr>
      <vt:lpstr>Californian FB</vt:lpstr>
      <vt:lpstr>Calisto MT</vt:lpstr>
      <vt:lpstr>Constantia</vt:lpstr>
      <vt:lpstr>Garamond</vt:lpstr>
      <vt:lpstr>Symbol</vt:lpstr>
      <vt:lpstr>Times New Roman</vt:lpstr>
      <vt:lpstr>Wingdings</vt:lpstr>
      <vt:lpstr>Organic</vt:lpstr>
      <vt:lpstr>The Planning Council Data Presentation</vt:lpstr>
      <vt:lpstr>The Integrated HIV/AIDS  Needs Assessment</vt:lpstr>
      <vt:lpstr>What is a Needs Assessment?</vt:lpstr>
      <vt:lpstr>In Plain Language</vt:lpstr>
      <vt:lpstr>What should be included in a  needs assessment?</vt:lpstr>
      <vt:lpstr>What should be included in a needs assessment?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Elements of a Needs Assessment </vt:lpstr>
      <vt:lpstr>PowerPoint Presentation</vt:lpstr>
      <vt:lpstr>Provider Interview Findings, Cont’d</vt:lpstr>
      <vt:lpstr>Provider Interview Findings, Cont’d</vt:lpstr>
      <vt:lpstr>Survey Highlights</vt:lpstr>
      <vt:lpstr>PowerPoint Presentation</vt:lpstr>
      <vt:lpstr>PowerPoint Presentation</vt:lpstr>
      <vt:lpstr>PowerPoint Presentation</vt:lpstr>
      <vt:lpstr>Elements of a Needs Assessment</vt:lpstr>
      <vt:lpstr>PowerPoint Presentation</vt:lpstr>
      <vt:lpstr>PowerPoint Presentation</vt:lpstr>
      <vt:lpstr>Needs Assessment Timing</vt:lpstr>
      <vt:lpstr>Conclusion for Needs Assessment</vt:lpstr>
      <vt:lpstr>The Integrated HIV Prevention and Care Plan</vt:lpstr>
      <vt:lpstr>PowerPoint Presentation</vt:lpstr>
      <vt:lpstr>What is the Integrated Plan?</vt:lpstr>
      <vt:lpstr>Why Integrated Planning?</vt:lpstr>
      <vt:lpstr>Benefits of Integrated Planning</vt:lpstr>
      <vt:lpstr>GOAL 1:  REDUCE NEW HIV INFECTIONS </vt:lpstr>
      <vt:lpstr>GOAL 2:  INCREASE ACCESS TO CARE AND IMPROVE HEALTH OUTCOMES FOR PLWHA </vt:lpstr>
      <vt:lpstr>  GOAL 3:  REDUCE HIV-RELATED HEALTH DISPARITIES AND HEALTH INEQUITIES   </vt:lpstr>
      <vt:lpstr>GOAL 4:  MONITORING AND EVALUATION </vt:lpstr>
      <vt:lpstr>PowerPoint Presentation</vt:lpstr>
      <vt:lpstr>For more information regarding this presentation, please contact:</vt:lpstr>
    </vt:vector>
  </TitlesOfParts>
  <Company>Palm Beach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Planning Council Data Presentation</dc:title>
  <dc:creator>Shirley Lanier D.</dc:creator>
  <cp:lastModifiedBy>Shirley Lanier D.</cp:lastModifiedBy>
  <cp:revision>81</cp:revision>
  <cp:lastPrinted>2019-06-24T15:28:44Z</cp:lastPrinted>
  <dcterms:created xsi:type="dcterms:W3CDTF">2019-06-20T14:44:45Z</dcterms:created>
  <dcterms:modified xsi:type="dcterms:W3CDTF">2019-06-27T20:36:40Z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0x010100D56E096F77E7F741AC04C5F29E17756A</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y fmtid="{D5CDD505-2E9C-101B-9397-08002B2CF9AE}" pid="8" name="Order">
    <vt:r8>63400</vt:r8>
  </property>
  <property fmtid="{D5CDD505-2E9C-101B-9397-08002B2CF9AE}" pid="9" name="xd_Signature">
    <vt:bool>false</vt:bool>
  </property>
  <property fmtid="{D5CDD505-2E9C-101B-9397-08002B2CF9AE}" pid="10" name="xd_ProgID">
    <vt:lpwstr/>
  </property>
  <property fmtid="{D5CDD505-2E9C-101B-9397-08002B2CF9AE}" pid="11" name="_SourceUrl">
    <vt:lpwstr/>
  </property>
  <property fmtid="{D5CDD505-2E9C-101B-9397-08002B2CF9AE}" pid="12" name="_SharedFileIndex">
    <vt:lpwstr/>
  </property>
  <property fmtid="{D5CDD505-2E9C-101B-9397-08002B2CF9AE}" pid="13" name="TemplateUrl">
    <vt:lpwstr/>
  </property>
</Properties>
</file>